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sldIdLst>
    <p:sldId id="256" r:id="rId2"/>
    <p:sldId id="257" r:id="rId3"/>
    <p:sldId id="258" r:id="rId4"/>
    <p:sldId id="31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9" r:id="rId22"/>
    <p:sldId id="320" r:id="rId23"/>
    <p:sldId id="327" r:id="rId24"/>
    <p:sldId id="328" r:id="rId25"/>
    <p:sldId id="321" r:id="rId26"/>
    <p:sldId id="298" r:id="rId27"/>
    <p:sldId id="300" r:id="rId28"/>
    <p:sldId id="301" r:id="rId29"/>
    <p:sldId id="302" r:id="rId30"/>
    <p:sldId id="303" r:id="rId31"/>
    <p:sldId id="305" r:id="rId32"/>
    <p:sldId id="306" r:id="rId33"/>
    <p:sldId id="307" r:id="rId34"/>
    <p:sldId id="308" r:id="rId35"/>
    <p:sldId id="310" r:id="rId36"/>
    <p:sldId id="311" r:id="rId37"/>
    <p:sldId id="312" r:id="rId38"/>
    <p:sldId id="313" r:id="rId39"/>
    <p:sldId id="314" r:id="rId40"/>
    <p:sldId id="315" r:id="rId41"/>
    <p:sldId id="316" r:id="rId42"/>
    <p:sldId id="317" r:id="rId43"/>
    <p:sldId id="280" r:id="rId44"/>
    <p:sldId id="281" r:id="rId45"/>
    <p:sldId id="282" r:id="rId46"/>
    <p:sldId id="283" r:id="rId47"/>
    <p:sldId id="284" r:id="rId48"/>
    <p:sldId id="285" r:id="rId49"/>
    <p:sldId id="288" r:id="rId50"/>
    <p:sldId id="289" r:id="rId51"/>
    <p:sldId id="290" r:id="rId52"/>
    <p:sldId id="322" r:id="rId53"/>
    <p:sldId id="323" r:id="rId54"/>
    <p:sldId id="324" r:id="rId55"/>
    <p:sldId id="325" r:id="rId56"/>
    <p:sldId id="32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rmi saliya" initials="us" lastIdx="1" clrIdx="0">
    <p:extLst>
      <p:ext uri="{19B8F6BF-5375-455C-9EA6-DF929625EA0E}">
        <p15:presenceInfo xmlns:p15="http://schemas.microsoft.com/office/powerpoint/2012/main" userId="5b64f7a3f3558f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610C"/>
    <a:srgbClr val="76A43E"/>
    <a:srgbClr val="14C2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7812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2477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714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8575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4111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0713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5817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538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1634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630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975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5108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637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384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5175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7953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2833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4/2/2023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71671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mailto:Email=abc@gmail.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mailto:Username=abc@gmail.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mailto:Email%20=%20AppointMe@gmail.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mailto:Username=abc2931@gmail.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mailto:abc@gmail.com" TargetMode="External"/><Relationship Id="rId2" Type="http://schemas.openxmlformats.org/officeDocument/2006/relationships/hyperlink" Target="mailto:Email=abc@gmail.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mailto:abc@gmail.com" TargetMode="External"/><Relationship Id="rId2" Type="http://schemas.openxmlformats.org/officeDocument/2006/relationships/hyperlink" Target="mailto:Email=abc@gmail.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27.gif"/><Relationship Id="rId1" Type="http://schemas.openxmlformats.org/officeDocument/2006/relationships/slideLayout" Target="../slideLayouts/slideLayout7.xml"/><Relationship Id="rId6" Type="http://schemas.openxmlformats.org/officeDocument/2006/relationships/hyperlink" Target="https://www.tutorialspoint.com/" TargetMode="External"/><Relationship Id="rId5" Type="http://schemas.openxmlformats.org/officeDocument/2006/relationships/hyperlink" Target="https://www.w3school.com/" TargetMode="External"/><Relationship Id="rId4" Type="http://schemas.openxmlformats.org/officeDocument/2006/relationships/hyperlink" Target="https://www.youtub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57FE-6D55-45D5-A479-744CD926D6E4}"/>
              </a:ext>
            </a:extLst>
          </p:cNvPr>
          <p:cNvSpPr>
            <a:spLocks noGrp="1"/>
          </p:cNvSpPr>
          <p:nvPr>
            <p:ph type="ctrTitle"/>
          </p:nvPr>
        </p:nvSpPr>
        <p:spPr>
          <a:xfrm>
            <a:off x="1449277" y="113481"/>
            <a:ext cx="10245011" cy="1486866"/>
          </a:xfrm>
        </p:spPr>
        <p:txBody>
          <a:bodyPr>
            <a:normAutofit/>
          </a:bodyPr>
          <a:lstStyle/>
          <a:p>
            <a:pPr marL="0" marR="0" lvl="0" indent="0" defTabSz="914400" rtl="0" eaLnBrk="0" fontAlgn="base" latinLnBrk="0" hangingPunct="0">
              <a:lnSpc>
                <a:spcPct val="100000"/>
              </a:lnSpc>
              <a:spcBef>
                <a:spcPct val="0"/>
              </a:spcBef>
              <a:spcAft>
                <a:spcPct val="0"/>
              </a:spcAft>
              <a:tabLst/>
            </a:pPr>
            <a:r>
              <a:rPr kumimoji="0" lang="en-US" altLang="en-US" sz="1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hree</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waminarayan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ollege</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omputer</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cience</a:t>
            </a:r>
            <a:b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(Affiliated to M.K Bhavnagar University)  </a:t>
            </a:r>
            <a:b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lang="en-IN" sz="1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8D0DC40-CD16-4CFE-9525-CD9799F36426}"/>
              </a:ext>
            </a:extLst>
          </p:cNvPr>
          <p:cNvSpPr>
            <a:spLocks noGrp="1"/>
          </p:cNvSpPr>
          <p:nvPr>
            <p:ph type="subTitle" idx="1"/>
          </p:nvPr>
        </p:nvSpPr>
        <p:spPr>
          <a:xfrm>
            <a:off x="2579882" y="1567490"/>
            <a:ext cx="8915399" cy="2745479"/>
          </a:xfrm>
        </p:spPr>
        <p:txBody>
          <a:bodyPr/>
          <a:lstStyle/>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 </a:t>
            </a:r>
            <a:r>
              <a:rPr lang="en-US" b="1" dirty="0">
                <a:solidFill>
                  <a:schemeClr val="accent2">
                    <a:lumMod val="50000"/>
                  </a:schemeClr>
                </a:solidFill>
                <a:latin typeface="Times New Roman" panose="02020603050405020304" pitchFamily="18" charset="0"/>
                <a:cs typeface="Times New Roman" panose="02020603050405020304" pitchFamily="18" charset="0"/>
              </a:rPr>
              <a:t>PROJECT PRESENTATION </a:t>
            </a:r>
          </a:p>
          <a:p>
            <a:pPr algn="ctr"/>
            <a:r>
              <a:rPr lang="en-US" b="1" dirty="0">
                <a:solidFill>
                  <a:schemeClr val="accent2">
                    <a:lumMod val="50000"/>
                  </a:schemeClr>
                </a:solidFill>
                <a:latin typeface="Times New Roman" panose="02020603050405020304" pitchFamily="18" charset="0"/>
                <a:cs typeface="Times New Roman" panose="02020603050405020304" pitchFamily="18" charset="0"/>
              </a:rPr>
              <a:t>                         ON</a:t>
            </a:r>
            <a:r>
              <a:rPr lang="en-US" dirty="0">
                <a:solidFill>
                  <a:schemeClr val="accent2">
                    <a:lumMod val="50000"/>
                  </a:schemeClr>
                </a:solidFill>
                <a:latin typeface="Times New Roman" panose="02020603050405020304" pitchFamily="18" charset="0"/>
                <a:cs typeface="Times New Roman" panose="02020603050405020304" pitchFamily="18" charset="0"/>
              </a:rPr>
              <a:t>				</a:t>
            </a:r>
          </a:p>
          <a:p>
            <a:pPr algn="ctr"/>
            <a:r>
              <a:rPr lang="en-US" dirty="0">
                <a:latin typeface="Times New Roman" panose="02020603050405020304" pitchFamily="18" charset="0"/>
                <a:cs typeface="Times New Roman" panose="02020603050405020304" pitchFamily="18" charset="0"/>
              </a:rPr>
              <a:t>  </a:t>
            </a:r>
            <a:r>
              <a:rPr lang="en-US" b="1" dirty="0">
                <a:solidFill>
                  <a:schemeClr val="accent2">
                    <a:lumMod val="50000"/>
                  </a:schemeClr>
                </a:solidFill>
                <a:latin typeface="Times New Roman" panose="02020603050405020304" pitchFamily="18" charset="0"/>
                <a:cs typeface="Times New Roman" panose="02020603050405020304" pitchFamily="18" charset="0"/>
              </a:rPr>
              <a:t>[Doctor’s Appointment System]</a:t>
            </a:r>
          </a:p>
          <a:p>
            <a:pPr algn="ctr"/>
            <a:endParaRPr lang="en-IN" dirty="0"/>
          </a:p>
        </p:txBody>
      </p:sp>
      <p:sp>
        <p:nvSpPr>
          <p:cNvPr id="4" name="Rectangle 2">
            <a:extLst>
              <a:ext uri="{FF2B5EF4-FFF2-40B4-BE49-F238E27FC236}">
                <a16:creationId xmlns:a16="http://schemas.microsoft.com/office/drawing/2014/main" id="{D5978876-89EE-40F9-908B-8C87C703C260}"/>
              </a:ext>
            </a:extLst>
          </p:cNvPr>
          <p:cNvSpPr>
            <a:spLocks noChangeArrowheads="1"/>
          </p:cNvSpPr>
          <p:nvPr/>
        </p:nvSpPr>
        <p:spPr bwMode="auto">
          <a:xfrm>
            <a:off x="0" y="0"/>
            <a:ext cx="69326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7E5B9C2D-84F2-4F3E-B937-5585C9D1F3CB}"/>
              </a:ext>
            </a:extLst>
          </p:cNvPr>
          <p:cNvPicPr>
            <a:picLocks noChangeAspect="1"/>
          </p:cNvPicPr>
          <p:nvPr/>
        </p:nvPicPr>
        <p:blipFill rotWithShape="1">
          <a:blip r:embed="rId2"/>
          <a:srcRect t="19778" b="17306"/>
          <a:stretch/>
        </p:blipFill>
        <p:spPr>
          <a:xfrm>
            <a:off x="5991981" y="3054356"/>
            <a:ext cx="2257844" cy="1515344"/>
          </a:xfrm>
          <a:prstGeom prst="rect">
            <a:avLst/>
          </a:prstGeom>
        </p:spPr>
      </p:pic>
      <p:sp>
        <p:nvSpPr>
          <p:cNvPr id="10" name="Rectangle 9">
            <a:extLst>
              <a:ext uri="{FF2B5EF4-FFF2-40B4-BE49-F238E27FC236}">
                <a16:creationId xmlns:a16="http://schemas.microsoft.com/office/drawing/2014/main" id="{8873FFF6-C89F-4172-BDA9-C151621E431A}"/>
              </a:ext>
            </a:extLst>
          </p:cNvPr>
          <p:cNvSpPr/>
          <p:nvPr/>
        </p:nvSpPr>
        <p:spPr>
          <a:xfrm>
            <a:off x="3168945" y="4681247"/>
            <a:ext cx="2343581" cy="523220"/>
          </a:xfrm>
          <a:prstGeom prst="rect">
            <a:avLst/>
          </a:prstGeom>
        </p:spPr>
        <p:txBody>
          <a:bodyPr wrap="square">
            <a:spAutoFit/>
          </a:bodyPr>
          <a:lstStyle/>
          <a:p>
            <a:r>
              <a:rPr lang="en-IN" sz="2000" dirty="0">
                <a:solidFill>
                  <a:schemeClr val="accent3">
                    <a:lumMod val="75000"/>
                  </a:schemeClr>
                </a:solidFill>
                <a:latin typeface="Times New Roman" pitchFamily="18" charset="0"/>
                <a:cs typeface="Times New Roman" pitchFamily="18" charset="0"/>
              </a:rPr>
              <a:t>  </a:t>
            </a:r>
            <a:r>
              <a:rPr lang="en-IN" sz="2800" dirty="0">
                <a:solidFill>
                  <a:schemeClr val="accent2">
                    <a:lumMod val="50000"/>
                  </a:schemeClr>
                </a:solidFill>
                <a:latin typeface="Times New Roman" pitchFamily="18" charset="0"/>
                <a:cs typeface="Times New Roman" pitchFamily="18" charset="0"/>
              </a:rPr>
              <a:t>Guided By </a:t>
            </a:r>
            <a:r>
              <a:rPr lang="en-IN" sz="2800" dirty="0">
                <a:solidFill>
                  <a:schemeClr val="accent2">
                    <a:lumMod val="50000"/>
                  </a:schemeClr>
                </a:solidFill>
              </a:rPr>
              <a:t>:</a:t>
            </a:r>
          </a:p>
        </p:txBody>
      </p:sp>
      <p:sp>
        <p:nvSpPr>
          <p:cNvPr id="11" name="TextBox 10">
            <a:extLst>
              <a:ext uri="{FF2B5EF4-FFF2-40B4-BE49-F238E27FC236}">
                <a16:creationId xmlns:a16="http://schemas.microsoft.com/office/drawing/2014/main" id="{58872E62-87FB-48AB-839B-73D036834B6C}"/>
              </a:ext>
            </a:extLst>
          </p:cNvPr>
          <p:cNvSpPr txBox="1"/>
          <p:nvPr/>
        </p:nvSpPr>
        <p:spPr>
          <a:xfrm>
            <a:off x="6408078" y="4671598"/>
            <a:ext cx="2356735" cy="523220"/>
          </a:xfrm>
          <a:prstGeom prst="rect">
            <a:avLst/>
          </a:prstGeom>
          <a:noFill/>
        </p:spPr>
        <p:txBody>
          <a:bodyPr wrap="none" rtlCol="0">
            <a:spAutoFit/>
          </a:bodyPr>
          <a:lstStyle/>
          <a:p>
            <a:r>
              <a:rPr lang="en-IN" sz="2800" dirty="0">
                <a:solidFill>
                  <a:schemeClr val="accent2">
                    <a:lumMod val="50000"/>
                  </a:schemeClr>
                </a:solidFill>
                <a:latin typeface="Times New Roman" pitchFamily="18" charset="0"/>
                <a:cs typeface="Times New Roman" pitchFamily="18" charset="0"/>
              </a:rPr>
              <a:t>Submitted By :</a:t>
            </a:r>
          </a:p>
        </p:txBody>
      </p:sp>
      <p:sp>
        <p:nvSpPr>
          <p:cNvPr id="12" name="Rectangle 11">
            <a:extLst>
              <a:ext uri="{FF2B5EF4-FFF2-40B4-BE49-F238E27FC236}">
                <a16:creationId xmlns:a16="http://schemas.microsoft.com/office/drawing/2014/main" id="{D16C3084-5075-439B-93BB-AD1B0AA118A5}"/>
              </a:ext>
            </a:extLst>
          </p:cNvPr>
          <p:cNvSpPr/>
          <p:nvPr/>
        </p:nvSpPr>
        <p:spPr>
          <a:xfrm>
            <a:off x="3324494" y="5194818"/>
            <a:ext cx="2134242"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GAURANG BHATT</a:t>
            </a:r>
          </a:p>
          <a:p>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508469E-9121-4A02-A290-0460618A95AE}"/>
              </a:ext>
            </a:extLst>
          </p:cNvPr>
          <p:cNvSpPr txBox="1"/>
          <p:nvPr/>
        </p:nvSpPr>
        <p:spPr>
          <a:xfrm>
            <a:off x="6785337" y="5184115"/>
            <a:ext cx="4235327" cy="646331"/>
          </a:xfrm>
          <a:prstGeom prst="rect">
            <a:avLst/>
          </a:prstGeom>
          <a:noFill/>
        </p:spPr>
        <p:txBody>
          <a:bodyPr wrap="square" rtlCol="0">
            <a:spAutoFit/>
          </a:bodyPr>
          <a:lstStyle/>
          <a:p>
            <a:pPr algn="ctr"/>
            <a:r>
              <a:rPr lang="en-US" dirty="0"/>
              <a:t>[25260038]  </a:t>
            </a:r>
            <a:r>
              <a:rPr lang="en-US" sz="1800" kern="1200" dirty="0">
                <a:solidFill>
                  <a:schemeClr val="tx1"/>
                </a:solidFill>
                <a:latin typeface="Times New Roman" panose="02020603050405020304" pitchFamily="18" charset="0"/>
                <a:cs typeface="Times New Roman" panose="02020603050405020304" pitchFamily="18" charset="0"/>
              </a:rPr>
              <a:t>MR. DHRUMIL D BHALANI </a:t>
            </a:r>
            <a:r>
              <a:rPr lang="en-US" dirty="0"/>
              <a:t>	</a:t>
            </a:r>
          </a:p>
        </p:txBody>
      </p:sp>
      <p:pic>
        <p:nvPicPr>
          <p:cNvPr id="14" name="Picture 13">
            <a:extLst>
              <a:ext uri="{FF2B5EF4-FFF2-40B4-BE49-F238E27FC236}">
                <a16:creationId xmlns:a16="http://schemas.microsoft.com/office/drawing/2014/main" id="{BBB45E3C-E157-4039-BDB3-6470D3F2746B}"/>
              </a:ext>
            </a:extLst>
          </p:cNvPr>
          <p:cNvPicPr>
            <a:picLocks noChangeAspect="1"/>
          </p:cNvPicPr>
          <p:nvPr/>
        </p:nvPicPr>
        <p:blipFill>
          <a:blip r:embed="rId3"/>
          <a:stretch>
            <a:fillRect/>
          </a:stretch>
        </p:blipFill>
        <p:spPr>
          <a:xfrm>
            <a:off x="2160809" y="441853"/>
            <a:ext cx="1484807" cy="1330818"/>
          </a:xfrm>
          <a:prstGeom prst="rect">
            <a:avLst/>
          </a:prstGeom>
        </p:spPr>
      </p:pic>
      <p:sp>
        <p:nvSpPr>
          <p:cNvPr id="5" name="TextBox 4">
            <a:extLst>
              <a:ext uri="{FF2B5EF4-FFF2-40B4-BE49-F238E27FC236}">
                <a16:creationId xmlns:a16="http://schemas.microsoft.com/office/drawing/2014/main" id="{210F5CB8-6D0B-8DFB-1579-6B9ACC1B4306}"/>
              </a:ext>
            </a:extLst>
          </p:cNvPr>
          <p:cNvSpPr txBox="1"/>
          <p:nvPr/>
        </p:nvSpPr>
        <p:spPr>
          <a:xfrm>
            <a:off x="6816266" y="5550949"/>
            <a:ext cx="3703578" cy="369332"/>
          </a:xfrm>
          <a:prstGeom prst="rect">
            <a:avLst/>
          </a:prstGeom>
          <a:noFill/>
        </p:spPr>
        <p:txBody>
          <a:bodyPr wrap="none" rtlCol="0">
            <a:spAutoFit/>
          </a:bodyPr>
          <a:lstStyle/>
          <a:p>
            <a:r>
              <a:rPr lang="en-US" dirty="0"/>
              <a:t>[25260224]  </a:t>
            </a:r>
            <a:r>
              <a:rPr lang="en-US" sz="1800" kern="1200" dirty="0">
                <a:solidFill>
                  <a:schemeClr val="tx1"/>
                </a:solidFill>
                <a:latin typeface="Times New Roman" panose="02020603050405020304" pitchFamily="18" charset="0"/>
                <a:cs typeface="Times New Roman" panose="02020603050405020304" pitchFamily="18" charset="0"/>
              </a:rPr>
              <a:t>MR. </a:t>
            </a:r>
            <a:r>
              <a:rPr lang="en-US" dirty="0">
                <a:latin typeface="Times New Roman" panose="02020603050405020304" pitchFamily="18" charset="0"/>
                <a:cs typeface="Times New Roman" panose="02020603050405020304" pitchFamily="18" charset="0"/>
              </a:rPr>
              <a:t>UTSAV P SALIYA</a:t>
            </a:r>
            <a:endParaRPr lang="en-US" sz="1800" kern="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591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croll: Vertical 8">
            <a:extLst>
              <a:ext uri="{FF2B5EF4-FFF2-40B4-BE49-F238E27FC236}">
                <a16:creationId xmlns:a16="http://schemas.microsoft.com/office/drawing/2014/main" id="{37EF0074-134E-A694-3E1C-0FC3937C1AC5}"/>
              </a:ext>
            </a:extLst>
          </p:cNvPr>
          <p:cNvSpPr/>
          <p:nvPr/>
        </p:nvSpPr>
        <p:spPr>
          <a:xfrm>
            <a:off x="2214842" y="2876410"/>
            <a:ext cx="8820710" cy="1105180"/>
          </a:xfrm>
          <a:prstGeom prst="verticalScroll">
            <a:avLst/>
          </a:prstGeom>
          <a:solidFill>
            <a:schemeClr val="accent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tabLst>
                <a:tab pos="4991100" algn="l"/>
              </a:tabLst>
            </a:pPr>
            <a:r>
              <a:rPr lang="en-US" sz="4800" dirty="0">
                <a:solidFill>
                  <a:schemeClr val="bg1"/>
                </a:solidFill>
                <a:latin typeface="Times New Roman" panose="02020603050405020304" pitchFamily="18" charset="0"/>
                <a:cs typeface="Times New Roman" panose="02020603050405020304" pitchFamily="18" charset="0"/>
              </a:rPr>
              <a:t>DATA  FLOW  DAIGRAM</a:t>
            </a:r>
            <a:endParaRPr lang="en-IN" sz="4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168783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1F5E-2C5F-4328-A402-11EE8E8EEE2F}"/>
              </a:ext>
            </a:extLst>
          </p:cNvPr>
          <p:cNvSpPr>
            <a:spLocks noGrp="1"/>
          </p:cNvSpPr>
          <p:nvPr>
            <p:ph type="title"/>
          </p:nvPr>
        </p:nvSpPr>
        <p:spPr>
          <a:xfrm>
            <a:off x="2133215" y="625744"/>
            <a:ext cx="8911687" cy="650629"/>
          </a:xfrm>
        </p:spPr>
        <p:txBody>
          <a:bodyPr>
            <a:normAutofit/>
          </a:bodyPr>
          <a:lstStyle/>
          <a:p>
            <a:r>
              <a:rPr lang="en-US" sz="3000" dirty="0">
                <a:solidFill>
                  <a:schemeClr val="accent2">
                    <a:lumMod val="50000"/>
                  </a:schemeClr>
                </a:solidFill>
                <a:latin typeface="Times New Roman" panose="02020603050405020304" pitchFamily="18" charset="0"/>
                <a:cs typeface="Times New Roman" panose="02020603050405020304" pitchFamily="18" charset="0"/>
              </a:rPr>
              <a:t>DFD :- CONTEXT LEVEL [DATA FLOW DAIGRAM]</a:t>
            </a:r>
            <a:endParaRPr lang="en-IN" sz="3000"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833045F-25DE-7DB4-E519-F35C528DF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304" y="2304150"/>
            <a:ext cx="5731510" cy="3013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5857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BA6A-E4C2-4907-B99D-714E46F4FF15}"/>
              </a:ext>
            </a:extLst>
          </p:cNvPr>
          <p:cNvSpPr>
            <a:spLocks noGrp="1"/>
          </p:cNvSpPr>
          <p:nvPr>
            <p:ph type="title"/>
          </p:nvPr>
        </p:nvSpPr>
        <p:spPr>
          <a:xfrm>
            <a:off x="2362205" y="136604"/>
            <a:ext cx="3801848" cy="609886"/>
          </a:xfrm>
        </p:spPr>
        <p:txBody>
          <a:bodyPr>
            <a:normAutofit/>
          </a:bodyPr>
          <a:lstStyle/>
          <a:p>
            <a:r>
              <a:rPr lang="en-US" sz="2000" dirty="0">
                <a:solidFill>
                  <a:schemeClr val="accent2">
                    <a:lumMod val="50000"/>
                  </a:schemeClr>
                </a:solidFill>
                <a:latin typeface="Times New Roman" panose="02020603050405020304" pitchFamily="18" charset="0"/>
                <a:cs typeface="Times New Roman" panose="02020603050405020304" pitchFamily="18" charset="0"/>
              </a:rPr>
              <a:t>DFD :- LEVEL 1 [ADMIN SIDE]</a:t>
            </a:r>
            <a:endParaRPr lang="en-IN" sz="2000" dirty="0">
              <a:solidFill>
                <a:schemeClr val="accent2">
                  <a:lumMod val="50000"/>
                </a:schemeClr>
              </a:solidFill>
            </a:endParaRPr>
          </a:p>
        </p:txBody>
      </p:sp>
      <p:sp>
        <p:nvSpPr>
          <p:cNvPr id="4" name="Slide Number Placeholder 3">
            <a:extLst>
              <a:ext uri="{FF2B5EF4-FFF2-40B4-BE49-F238E27FC236}">
                <a16:creationId xmlns:a16="http://schemas.microsoft.com/office/drawing/2014/main" id="{B735D795-0991-429E-AA11-D27E97A3A76B}"/>
              </a:ext>
            </a:extLst>
          </p:cNvPr>
          <p:cNvSpPr>
            <a:spLocks noGrp="1"/>
          </p:cNvSpPr>
          <p:nvPr>
            <p:ph type="sldNum" sz="quarter" idx="12"/>
          </p:nvPr>
        </p:nvSpPr>
        <p:spPr>
          <a:xfrm>
            <a:off x="554223" y="746490"/>
            <a:ext cx="779767" cy="365125"/>
          </a:xfrm>
        </p:spPr>
        <p:txBody>
          <a:bodyPr/>
          <a:lstStyle/>
          <a:p>
            <a:fld id="{D57F1E4F-1CFF-5643-939E-217C01CDF565}" type="slidenum">
              <a:rPr lang="en-US" smtClean="0"/>
              <a:pPr/>
              <a:t>12</a:t>
            </a:fld>
            <a:endParaRPr lang="en-US" dirty="0"/>
          </a:p>
        </p:txBody>
      </p:sp>
      <p:pic>
        <p:nvPicPr>
          <p:cNvPr id="8" name="Picture 7">
            <a:extLst>
              <a:ext uri="{FF2B5EF4-FFF2-40B4-BE49-F238E27FC236}">
                <a16:creationId xmlns:a16="http://schemas.microsoft.com/office/drawing/2014/main" id="{7CB31144-4115-7536-AE14-5C2A8075F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728" y="902681"/>
            <a:ext cx="3396802" cy="5905322"/>
          </a:xfrm>
          <a:prstGeom prst="rect">
            <a:avLst/>
          </a:prstGeom>
        </p:spPr>
      </p:pic>
      <p:sp>
        <p:nvSpPr>
          <p:cNvPr id="9" name="Title 1">
            <a:extLst>
              <a:ext uri="{FF2B5EF4-FFF2-40B4-BE49-F238E27FC236}">
                <a16:creationId xmlns:a16="http://schemas.microsoft.com/office/drawing/2014/main" id="{09498F92-689E-9D82-162D-6F70F036C6BB}"/>
              </a:ext>
            </a:extLst>
          </p:cNvPr>
          <p:cNvSpPr txBox="1">
            <a:spLocks/>
          </p:cNvSpPr>
          <p:nvPr/>
        </p:nvSpPr>
        <p:spPr>
          <a:xfrm>
            <a:off x="6925241" y="136604"/>
            <a:ext cx="3801848" cy="60988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accent2">
                    <a:lumMod val="50000"/>
                  </a:schemeClr>
                </a:solidFill>
                <a:latin typeface="Times New Roman" panose="02020603050405020304" pitchFamily="18" charset="0"/>
                <a:cs typeface="Times New Roman" panose="02020603050405020304" pitchFamily="18" charset="0"/>
              </a:rPr>
              <a:t>DFD :- LEVEL 1 [DOCTOR]</a:t>
            </a:r>
            <a:endParaRPr lang="en-IN" sz="2000" dirty="0">
              <a:solidFill>
                <a:schemeClr val="accent2">
                  <a:lumMod val="50000"/>
                </a:schemeClr>
              </a:solidFill>
            </a:endParaRPr>
          </a:p>
        </p:txBody>
      </p:sp>
      <p:pic>
        <p:nvPicPr>
          <p:cNvPr id="10" name="Picture 9">
            <a:extLst>
              <a:ext uri="{FF2B5EF4-FFF2-40B4-BE49-F238E27FC236}">
                <a16:creationId xmlns:a16="http://schemas.microsoft.com/office/drawing/2014/main" id="{E6CC22B0-88D1-80DD-E44B-01B6D87F7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071" y="902681"/>
            <a:ext cx="4272328" cy="5457086"/>
          </a:xfrm>
          <a:prstGeom prst="rect">
            <a:avLst/>
          </a:prstGeom>
        </p:spPr>
      </p:pic>
    </p:spTree>
    <p:extLst>
      <p:ext uri="{BB962C8B-B14F-4D97-AF65-F5344CB8AC3E}">
        <p14:creationId xmlns:p14="http://schemas.microsoft.com/office/powerpoint/2010/main" val="929011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A8BFF0E-5919-2578-17A1-698B649E4085}"/>
              </a:ext>
            </a:extLst>
          </p:cNvPr>
          <p:cNvSpPr txBox="1"/>
          <p:nvPr/>
        </p:nvSpPr>
        <p:spPr>
          <a:xfrm>
            <a:off x="2519082" y="303021"/>
            <a:ext cx="3433482" cy="369332"/>
          </a:xfrm>
          <a:prstGeom prst="rect">
            <a:avLst/>
          </a:prstGeom>
          <a:noFill/>
        </p:spPr>
        <p:txBody>
          <a:bodyPr wrap="square">
            <a:spAutoFit/>
          </a:bodyPr>
          <a:lstStyle/>
          <a:p>
            <a:r>
              <a:rPr lang="en-US" sz="1800" dirty="0">
                <a:solidFill>
                  <a:schemeClr val="accent2">
                    <a:lumMod val="50000"/>
                  </a:schemeClr>
                </a:solidFill>
                <a:latin typeface="Times New Roman" panose="02020603050405020304" pitchFamily="18" charset="0"/>
                <a:cs typeface="Times New Roman" panose="02020603050405020304" pitchFamily="18" charset="0"/>
              </a:rPr>
              <a:t>DFD :- LEVEL 1 [</a:t>
            </a:r>
            <a:r>
              <a:rPr lang="en-US" dirty="0">
                <a:solidFill>
                  <a:schemeClr val="accent2">
                    <a:lumMod val="50000"/>
                  </a:schemeClr>
                </a:solidFill>
                <a:latin typeface="Times New Roman" panose="02020603050405020304" pitchFamily="18" charset="0"/>
                <a:cs typeface="Times New Roman" panose="02020603050405020304" pitchFamily="18" charset="0"/>
              </a:rPr>
              <a:t>PATIENT</a:t>
            </a:r>
            <a:r>
              <a:rPr lang="en-US" sz="1800" dirty="0">
                <a:solidFill>
                  <a:schemeClr val="accent2">
                    <a:lumMod val="50000"/>
                  </a:schemeClr>
                </a:solidFill>
                <a:latin typeface="Times New Roman" panose="02020603050405020304" pitchFamily="18" charset="0"/>
                <a:cs typeface="Times New Roman" panose="02020603050405020304" pitchFamily="18" charset="0"/>
              </a:rPr>
              <a:t>]</a:t>
            </a:r>
            <a:endParaRPr lang="en-IN" dirty="0"/>
          </a:p>
        </p:txBody>
      </p:sp>
      <p:pic>
        <p:nvPicPr>
          <p:cNvPr id="12" name="Picture 11">
            <a:extLst>
              <a:ext uri="{FF2B5EF4-FFF2-40B4-BE49-F238E27FC236}">
                <a16:creationId xmlns:a16="http://schemas.microsoft.com/office/drawing/2014/main" id="{947BCAAF-FD13-DB6F-6047-9111D8BBF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484" y="852537"/>
            <a:ext cx="3180528" cy="5692588"/>
          </a:xfrm>
          <a:prstGeom prst="rect">
            <a:avLst/>
          </a:prstGeom>
        </p:spPr>
      </p:pic>
      <p:sp>
        <p:nvSpPr>
          <p:cNvPr id="13" name="TextBox 12">
            <a:extLst>
              <a:ext uri="{FF2B5EF4-FFF2-40B4-BE49-F238E27FC236}">
                <a16:creationId xmlns:a16="http://schemas.microsoft.com/office/drawing/2014/main" id="{08E93207-FACA-99D6-15DA-19B35689D6EA}"/>
              </a:ext>
            </a:extLst>
          </p:cNvPr>
          <p:cNvSpPr txBox="1"/>
          <p:nvPr/>
        </p:nvSpPr>
        <p:spPr>
          <a:xfrm>
            <a:off x="7548935" y="303021"/>
            <a:ext cx="3433482" cy="369332"/>
          </a:xfrm>
          <a:prstGeom prst="rect">
            <a:avLst/>
          </a:prstGeom>
          <a:noFill/>
        </p:spPr>
        <p:txBody>
          <a:bodyPr wrap="square">
            <a:spAutoFit/>
          </a:bodyPr>
          <a:lstStyle/>
          <a:p>
            <a:r>
              <a:rPr lang="en-US" sz="1800" dirty="0">
                <a:solidFill>
                  <a:schemeClr val="accent2">
                    <a:lumMod val="50000"/>
                  </a:schemeClr>
                </a:solidFill>
                <a:latin typeface="Times New Roman" panose="02020603050405020304" pitchFamily="18" charset="0"/>
                <a:cs typeface="Times New Roman" panose="02020603050405020304" pitchFamily="18" charset="0"/>
              </a:rPr>
              <a:t>DFD :- LEVEL </a:t>
            </a:r>
            <a:r>
              <a:rPr lang="en-US" dirty="0">
                <a:solidFill>
                  <a:schemeClr val="accent2">
                    <a:lumMod val="50000"/>
                  </a:schemeClr>
                </a:solidFill>
                <a:latin typeface="Times New Roman" panose="02020603050405020304" pitchFamily="18" charset="0"/>
                <a:cs typeface="Times New Roman" panose="02020603050405020304" pitchFamily="18" charset="0"/>
              </a:rPr>
              <a:t>2</a:t>
            </a:r>
            <a:r>
              <a:rPr lang="en-US" sz="1800" dirty="0">
                <a:solidFill>
                  <a:schemeClr val="accent2">
                    <a:lumMod val="50000"/>
                  </a:schemeClr>
                </a:solidFill>
                <a:latin typeface="Times New Roman" panose="02020603050405020304" pitchFamily="18" charset="0"/>
                <a:cs typeface="Times New Roman" panose="02020603050405020304" pitchFamily="18" charset="0"/>
              </a:rPr>
              <a:t> [ADMIN SIDE]</a:t>
            </a:r>
            <a:endParaRPr lang="en-IN" dirty="0"/>
          </a:p>
        </p:txBody>
      </p:sp>
      <p:sp>
        <p:nvSpPr>
          <p:cNvPr id="14" name="TextBox 13">
            <a:extLst>
              <a:ext uri="{FF2B5EF4-FFF2-40B4-BE49-F238E27FC236}">
                <a16:creationId xmlns:a16="http://schemas.microsoft.com/office/drawing/2014/main" id="{BF51FD87-DCF0-77A5-C985-5D07D7526EE4}"/>
              </a:ext>
            </a:extLst>
          </p:cNvPr>
          <p:cNvSpPr txBox="1"/>
          <p:nvPr/>
        </p:nvSpPr>
        <p:spPr>
          <a:xfrm>
            <a:off x="8070775" y="724362"/>
            <a:ext cx="2229672" cy="369332"/>
          </a:xfrm>
          <a:prstGeom prst="rect">
            <a:avLst/>
          </a:prstGeom>
          <a:noFill/>
        </p:spPr>
        <p:txBody>
          <a:bodyPr wrap="square">
            <a:spAutoFit/>
          </a:bodyPr>
          <a:lstStyle/>
          <a:p>
            <a:r>
              <a:rPr lang="en-US" dirty="0">
                <a:solidFill>
                  <a:schemeClr val="accent2">
                    <a:lumMod val="50000"/>
                  </a:schemeClr>
                </a:solidFill>
                <a:latin typeface="Times New Roman" panose="02020603050405020304" pitchFamily="18" charset="0"/>
                <a:cs typeface="Times New Roman" panose="02020603050405020304" pitchFamily="18" charset="0"/>
              </a:rPr>
              <a:t>ADMIN SIDE [2.0]</a:t>
            </a:r>
            <a:endParaRPr lang="en-IN" dirty="0"/>
          </a:p>
        </p:txBody>
      </p:sp>
      <p:pic>
        <p:nvPicPr>
          <p:cNvPr id="15" name="Picture 14">
            <a:extLst>
              <a:ext uri="{FF2B5EF4-FFF2-40B4-BE49-F238E27FC236}">
                <a16:creationId xmlns:a16="http://schemas.microsoft.com/office/drawing/2014/main" id="{D949868B-14A4-AFE4-D0C3-16A450915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945" y="1218247"/>
            <a:ext cx="4287494" cy="2834098"/>
          </a:xfrm>
          <a:prstGeom prst="rect">
            <a:avLst/>
          </a:prstGeom>
        </p:spPr>
      </p:pic>
      <p:sp>
        <p:nvSpPr>
          <p:cNvPr id="16" name="TextBox 15">
            <a:extLst>
              <a:ext uri="{FF2B5EF4-FFF2-40B4-BE49-F238E27FC236}">
                <a16:creationId xmlns:a16="http://schemas.microsoft.com/office/drawing/2014/main" id="{6346523E-1D21-0C3C-06AC-F717A12803E5}"/>
              </a:ext>
            </a:extLst>
          </p:cNvPr>
          <p:cNvSpPr txBox="1"/>
          <p:nvPr/>
        </p:nvSpPr>
        <p:spPr>
          <a:xfrm>
            <a:off x="8230906" y="4203792"/>
            <a:ext cx="2069541" cy="369332"/>
          </a:xfrm>
          <a:prstGeom prst="rect">
            <a:avLst/>
          </a:prstGeom>
          <a:noFill/>
        </p:spPr>
        <p:txBody>
          <a:bodyPr wrap="square">
            <a:spAutoFit/>
          </a:bodyPr>
          <a:lstStyle/>
          <a:p>
            <a:r>
              <a:rPr lang="en-US" dirty="0">
                <a:solidFill>
                  <a:schemeClr val="accent2">
                    <a:lumMod val="50000"/>
                  </a:schemeClr>
                </a:solidFill>
                <a:latin typeface="Times New Roman" panose="02020603050405020304" pitchFamily="18" charset="0"/>
                <a:cs typeface="Times New Roman" panose="02020603050405020304" pitchFamily="18" charset="0"/>
              </a:rPr>
              <a:t>ADMIN SIDE [3.0]</a:t>
            </a:r>
            <a:endParaRPr lang="en-IN" dirty="0"/>
          </a:p>
        </p:txBody>
      </p:sp>
      <p:pic>
        <p:nvPicPr>
          <p:cNvPr id="17" name="Picture 16">
            <a:extLst>
              <a:ext uri="{FF2B5EF4-FFF2-40B4-BE49-F238E27FC236}">
                <a16:creationId xmlns:a16="http://schemas.microsoft.com/office/drawing/2014/main" id="{578FDDB3-55B2-6BD4-0498-756D0EB12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750" y="4734548"/>
            <a:ext cx="4313745" cy="1810578"/>
          </a:xfrm>
          <a:prstGeom prst="rect">
            <a:avLst/>
          </a:prstGeom>
        </p:spPr>
      </p:pic>
    </p:spTree>
    <p:extLst>
      <p:ext uri="{BB962C8B-B14F-4D97-AF65-F5344CB8AC3E}">
        <p14:creationId xmlns:p14="http://schemas.microsoft.com/office/powerpoint/2010/main" val="4057931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3560504-0FAD-BA19-0FB6-516ADCED670A}"/>
              </a:ext>
            </a:extLst>
          </p:cNvPr>
          <p:cNvSpPr txBox="1"/>
          <p:nvPr/>
        </p:nvSpPr>
        <p:spPr>
          <a:xfrm>
            <a:off x="5076563" y="186479"/>
            <a:ext cx="2229672" cy="369332"/>
          </a:xfrm>
          <a:prstGeom prst="rect">
            <a:avLst/>
          </a:prstGeom>
          <a:noFill/>
        </p:spPr>
        <p:txBody>
          <a:bodyPr wrap="square">
            <a:spAutoFit/>
          </a:bodyPr>
          <a:lstStyle/>
          <a:p>
            <a:r>
              <a:rPr lang="en-US" dirty="0">
                <a:solidFill>
                  <a:schemeClr val="accent2">
                    <a:lumMod val="50000"/>
                  </a:schemeClr>
                </a:solidFill>
                <a:latin typeface="Times New Roman" panose="02020603050405020304" pitchFamily="18" charset="0"/>
                <a:cs typeface="Times New Roman" panose="02020603050405020304" pitchFamily="18" charset="0"/>
              </a:rPr>
              <a:t>ADMIN SIDE [4.0]</a:t>
            </a:r>
            <a:endParaRPr lang="en-IN" dirty="0"/>
          </a:p>
        </p:txBody>
      </p:sp>
      <p:pic>
        <p:nvPicPr>
          <p:cNvPr id="12" name="Picture 11">
            <a:extLst>
              <a:ext uri="{FF2B5EF4-FFF2-40B4-BE49-F238E27FC236}">
                <a16:creationId xmlns:a16="http://schemas.microsoft.com/office/drawing/2014/main" id="{55FF1160-7F45-7803-4BD3-C55B952E7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874" y="712022"/>
            <a:ext cx="5464025" cy="2402694"/>
          </a:xfrm>
          <a:prstGeom prst="rect">
            <a:avLst/>
          </a:prstGeom>
        </p:spPr>
      </p:pic>
      <p:sp>
        <p:nvSpPr>
          <p:cNvPr id="13" name="TextBox 12">
            <a:extLst>
              <a:ext uri="{FF2B5EF4-FFF2-40B4-BE49-F238E27FC236}">
                <a16:creationId xmlns:a16="http://schemas.microsoft.com/office/drawing/2014/main" id="{14591CD2-319D-B865-3EE6-23349E60B659}"/>
              </a:ext>
            </a:extLst>
          </p:cNvPr>
          <p:cNvSpPr txBox="1"/>
          <p:nvPr/>
        </p:nvSpPr>
        <p:spPr>
          <a:xfrm>
            <a:off x="5076563" y="3548243"/>
            <a:ext cx="2229672" cy="369332"/>
          </a:xfrm>
          <a:prstGeom prst="rect">
            <a:avLst/>
          </a:prstGeom>
          <a:noFill/>
        </p:spPr>
        <p:txBody>
          <a:bodyPr wrap="square">
            <a:spAutoFit/>
          </a:bodyPr>
          <a:lstStyle/>
          <a:p>
            <a:r>
              <a:rPr lang="en-US" dirty="0">
                <a:solidFill>
                  <a:schemeClr val="accent2">
                    <a:lumMod val="50000"/>
                  </a:schemeClr>
                </a:solidFill>
                <a:latin typeface="Times New Roman" panose="02020603050405020304" pitchFamily="18" charset="0"/>
                <a:cs typeface="Times New Roman" panose="02020603050405020304" pitchFamily="18" charset="0"/>
              </a:rPr>
              <a:t>ADMIN SIDE [7.0]</a:t>
            </a:r>
            <a:endParaRPr lang="en-IN" dirty="0"/>
          </a:p>
        </p:txBody>
      </p:sp>
      <p:pic>
        <p:nvPicPr>
          <p:cNvPr id="14" name="Picture 13">
            <a:extLst>
              <a:ext uri="{FF2B5EF4-FFF2-40B4-BE49-F238E27FC236}">
                <a16:creationId xmlns:a16="http://schemas.microsoft.com/office/drawing/2014/main" id="{E47A345C-980C-BE69-8272-CBA010B2C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874" y="4073786"/>
            <a:ext cx="5331049" cy="2402693"/>
          </a:xfrm>
          <a:prstGeom prst="rect">
            <a:avLst/>
          </a:prstGeom>
        </p:spPr>
      </p:pic>
    </p:spTree>
    <p:extLst>
      <p:ext uri="{BB962C8B-B14F-4D97-AF65-F5344CB8AC3E}">
        <p14:creationId xmlns:p14="http://schemas.microsoft.com/office/powerpoint/2010/main" val="3418209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E6E65FA-98F3-60B4-4D1C-72B4574EC6D2}"/>
              </a:ext>
            </a:extLst>
          </p:cNvPr>
          <p:cNvSpPr txBox="1">
            <a:spLocks/>
          </p:cNvSpPr>
          <p:nvPr/>
        </p:nvSpPr>
        <p:spPr>
          <a:xfrm>
            <a:off x="1833288" y="152400"/>
            <a:ext cx="3801848" cy="609886"/>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accent2">
                    <a:lumMod val="50000"/>
                  </a:schemeClr>
                </a:solidFill>
                <a:latin typeface="Times New Roman" panose="02020603050405020304" pitchFamily="18" charset="0"/>
                <a:cs typeface="Times New Roman" panose="02020603050405020304" pitchFamily="18" charset="0"/>
              </a:rPr>
              <a:t>DFD :- LEVEL 2 [DOCTOR]</a:t>
            </a:r>
            <a:endParaRPr lang="en-IN" sz="2000" dirty="0">
              <a:solidFill>
                <a:schemeClr val="accent2">
                  <a:lumMod val="50000"/>
                </a:schemeClr>
              </a:solidFill>
            </a:endParaRPr>
          </a:p>
        </p:txBody>
      </p:sp>
      <p:pic>
        <p:nvPicPr>
          <p:cNvPr id="13" name="Picture 12">
            <a:extLst>
              <a:ext uri="{FF2B5EF4-FFF2-40B4-BE49-F238E27FC236}">
                <a16:creationId xmlns:a16="http://schemas.microsoft.com/office/drawing/2014/main" id="{757F112C-4C37-A679-132D-C61AAF2D6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212" y="1129838"/>
            <a:ext cx="5582061" cy="2454598"/>
          </a:xfrm>
          <a:prstGeom prst="rect">
            <a:avLst/>
          </a:prstGeom>
        </p:spPr>
      </p:pic>
      <p:sp>
        <p:nvSpPr>
          <p:cNvPr id="14" name="Title 1">
            <a:extLst>
              <a:ext uri="{FF2B5EF4-FFF2-40B4-BE49-F238E27FC236}">
                <a16:creationId xmlns:a16="http://schemas.microsoft.com/office/drawing/2014/main" id="{7BB41495-CC2D-54CE-95B3-A7B5A757C419}"/>
              </a:ext>
            </a:extLst>
          </p:cNvPr>
          <p:cNvSpPr txBox="1">
            <a:spLocks/>
          </p:cNvSpPr>
          <p:nvPr/>
        </p:nvSpPr>
        <p:spPr>
          <a:xfrm>
            <a:off x="1510559" y="762286"/>
            <a:ext cx="3608288" cy="367552"/>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accent2">
                    <a:lumMod val="50000"/>
                  </a:schemeClr>
                </a:solidFill>
                <a:latin typeface="Times New Roman" panose="02020603050405020304" pitchFamily="18" charset="0"/>
                <a:cs typeface="Times New Roman" panose="02020603050405020304" pitchFamily="18" charset="0"/>
              </a:rPr>
              <a:t>DOCTOR SIDE [2.0]</a:t>
            </a:r>
            <a:endParaRPr lang="en-IN" sz="2000" dirty="0">
              <a:solidFill>
                <a:schemeClr val="accent2">
                  <a:lumMod val="50000"/>
                </a:schemeClr>
              </a:solidFill>
            </a:endParaRPr>
          </a:p>
        </p:txBody>
      </p:sp>
      <p:sp>
        <p:nvSpPr>
          <p:cNvPr id="17" name="Title 1">
            <a:extLst>
              <a:ext uri="{FF2B5EF4-FFF2-40B4-BE49-F238E27FC236}">
                <a16:creationId xmlns:a16="http://schemas.microsoft.com/office/drawing/2014/main" id="{04569E0B-1295-5EC4-54F0-5A65ED8D2843}"/>
              </a:ext>
            </a:extLst>
          </p:cNvPr>
          <p:cNvSpPr txBox="1">
            <a:spLocks/>
          </p:cNvSpPr>
          <p:nvPr/>
        </p:nvSpPr>
        <p:spPr>
          <a:xfrm>
            <a:off x="1833288" y="3579954"/>
            <a:ext cx="3801848" cy="609886"/>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accent2">
                    <a:lumMod val="50000"/>
                  </a:schemeClr>
                </a:solidFill>
                <a:latin typeface="Times New Roman" panose="02020603050405020304" pitchFamily="18" charset="0"/>
                <a:cs typeface="Times New Roman" panose="02020603050405020304" pitchFamily="18" charset="0"/>
              </a:rPr>
              <a:t>DFD :- LEVEL 2 [PATIENT]</a:t>
            </a:r>
            <a:endParaRPr lang="en-IN" sz="2000" dirty="0">
              <a:solidFill>
                <a:schemeClr val="accent2">
                  <a:lumMod val="50000"/>
                </a:schemeClr>
              </a:solidFill>
            </a:endParaRPr>
          </a:p>
        </p:txBody>
      </p:sp>
      <p:sp>
        <p:nvSpPr>
          <p:cNvPr id="18" name="Title 1">
            <a:extLst>
              <a:ext uri="{FF2B5EF4-FFF2-40B4-BE49-F238E27FC236}">
                <a16:creationId xmlns:a16="http://schemas.microsoft.com/office/drawing/2014/main" id="{1DB51BF5-67BB-328E-5B8D-3FBD29C1C0DA}"/>
              </a:ext>
            </a:extLst>
          </p:cNvPr>
          <p:cNvSpPr txBox="1">
            <a:spLocks/>
          </p:cNvSpPr>
          <p:nvPr/>
        </p:nvSpPr>
        <p:spPr>
          <a:xfrm>
            <a:off x="1510559" y="4143048"/>
            <a:ext cx="3608288" cy="367552"/>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accent2">
                    <a:lumMod val="50000"/>
                  </a:schemeClr>
                </a:solidFill>
                <a:latin typeface="Times New Roman" panose="02020603050405020304" pitchFamily="18" charset="0"/>
                <a:cs typeface="Times New Roman" panose="02020603050405020304" pitchFamily="18" charset="0"/>
              </a:rPr>
              <a:t>PATIENT SIDE [6.0]</a:t>
            </a:r>
            <a:endParaRPr lang="en-IN" sz="2000" dirty="0">
              <a:solidFill>
                <a:schemeClr val="accent2">
                  <a:lumMod val="50000"/>
                </a:schemeClr>
              </a:solidFill>
            </a:endParaRPr>
          </a:p>
        </p:txBody>
      </p:sp>
      <p:pic>
        <p:nvPicPr>
          <p:cNvPr id="19" name="Picture 18">
            <a:extLst>
              <a:ext uri="{FF2B5EF4-FFF2-40B4-BE49-F238E27FC236}">
                <a16:creationId xmlns:a16="http://schemas.microsoft.com/office/drawing/2014/main" id="{C926874C-7116-64D9-873D-CE076598E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058" y="4463808"/>
            <a:ext cx="5250367" cy="2308742"/>
          </a:xfrm>
          <a:prstGeom prst="rect">
            <a:avLst/>
          </a:prstGeom>
        </p:spPr>
      </p:pic>
    </p:spTree>
    <p:extLst>
      <p:ext uri="{BB962C8B-B14F-4D97-AF65-F5344CB8AC3E}">
        <p14:creationId xmlns:p14="http://schemas.microsoft.com/office/powerpoint/2010/main" val="1142964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8DD623-46F2-A7B3-1D98-6E6255E49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970" y="546847"/>
            <a:ext cx="4470512" cy="6167717"/>
          </a:xfrm>
          <a:prstGeom prst="rect">
            <a:avLst/>
          </a:prstGeom>
        </p:spPr>
      </p:pic>
      <p:sp>
        <p:nvSpPr>
          <p:cNvPr id="11" name="TextBox 10">
            <a:extLst>
              <a:ext uri="{FF2B5EF4-FFF2-40B4-BE49-F238E27FC236}">
                <a16:creationId xmlns:a16="http://schemas.microsoft.com/office/drawing/2014/main" id="{F24638AB-90A2-EC10-E3A6-304D5D31FD18}"/>
              </a:ext>
            </a:extLst>
          </p:cNvPr>
          <p:cNvSpPr txBox="1"/>
          <p:nvPr/>
        </p:nvSpPr>
        <p:spPr>
          <a:xfrm>
            <a:off x="1766047" y="177515"/>
            <a:ext cx="3433482" cy="369332"/>
          </a:xfrm>
          <a:prstGeom prst="rect">
            <a:avLst/>
          </a:prstGeom>
          <a:noFill/>
        </p:spPr>
        <p:txBody>
          <a:bodyPr wrap="square">
            <a:spAutoFit/>
          </a:bodyPr>
          <a:lstStyle/>
          <a:p>
            <a:r>
              <a:rPr lang="en-US" dirty="0">
                <a:solidFill>
                  <a:schemeClr val="accent2">
                    <a:lumMod val="50000"/>
                  </a:schemeClr>
                </a:solidFill>
                <a:latin typeface="Times New Roman" panose="02020603050405020304" pitchFamily="18" charset="0"/>
                <a:cs typeface="Times New Roman" panose="02020603050405020304" pitchFamily="18" charset="0"/>
              </a:rPr>
              <a:t>E-R DAIGRAM : -</a:t>
            </a:r>
            <a:endParaRPr lang="en-IN" dirty="0"/>
          </a:p>
        </p:txBody>
      </p:sp>
    </p:spTree>
    <p:extLst>
      <p:ext uri="{BB962C8B-B14F-4D97-AF65-F5344CB8AC3E}">
        <p14:creationId xmlns:p14="http://schemas.microsoft.com/office/powerpoint/2010/main" val="1924871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E5BB5F-F543-4F26-ACA1-B4CC4E8CD18B}"/>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14" name="Scroll: Vertical 13">
            <a:extLst>
              <a:ext uri="{FF2B5EF4-FFF2-40B4-BE49-F238E27FC236}">
                <a16:creationId xmlns:a16="http://schemas.microsoft.com/office/drawing/2014/main" id="{B7D7F488-BBAD-DED3-48E1-30DD2054B555}"/>
              </a:ext>
            </a:extLst>
          </p:cNvPr>
          <p:cNvSpPr/>
          <p:nvPr/>
        </p:nvSpPr>
        <p:spPr>
          <a:xfrm>
            <a:off x="2214842" y="2876410"/>
            <a:ext cx="8820710" cy="1105180"/>
          </a:xfrm>
          <a:prstGeom prst="verticalScroll">
            <a:avLst/>
          </a:prstGeom>
          <a:solidFill>
            <a:schemeClr val="accent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tabLst>
                <a:tab pos="4991100" algn="l"/>
              </a:tabLst>
            </a:pPr>
            <a:r>
              <a:rPr lang="en-US" sz="4800" dirty="0">
                <a:solidFill>
                  <a:schemeClr val="bg1"/>
                </a:solidFill>
                <a:latin typeface="Times New Roman" panose="02020603050405020304" pitchFamily="18" charset="0"/>
                <a:cs typeface="Times New Roman" panose="02020603050405020304" pitchFamily="18" charset="0"/>
              </a:rPr>
              <a:t>DATA  DICTIONARY</a:t>
            </a:r>
            <a:endParaRPr lang="en-IN" sz="4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846938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295F203E-425C-E683-10FF-65BA8B0672E9}"/>
              </a:ext>
            </a:extLst>
          </p:cNvPr>
          <p:cNvGraphicFramePr>
            <a:graphicFrameLocks noGrp="1"/>
          </p:cNvGraphicFramePr>
          <p:nvPr>
            <p:extLst>
              <p:ext uri="{D42A27DB-BD31-4B8C-83A1-F6EECF244321}">
                <p14:modId xmlns:p14="http://schemas.microsoft.com/office/powerpoint/2010/main" val="2366922566"/>
              </p:ext>
            </p:extLst>
          </p:nvPr>
        </p:nvGraphicFramePr>
        <p:xfrm>
          <a:off x="1873623" y="1984041"/>
          <a:ext cx="9502589" cy="2664222"/>
        </p:xfrm>
        <a:graphic>
          <a:graphicData uri="http://schemas.openxmlformats.org/drawingml/2006/table">
            <a:tbl>
              <a:tblPr firstRow="1" firstCol="1" bandRow="1">
                <a:tableStyleId>{5C22544A-7EE6-4342-B048-85BDC9FD1C3A}</a:tableStyleId>
              </a:tblPr>
              <a:tblGrid>
                <a:gridCol w="1549884">
                  <a:extLst>
                    <a:ext uri="{9D8B030D-6E8A-4147-A177-3AD203B41FA5}">
                      <a16:colId xmlns:a16="http://schemas.microsoft.com/office/drawing/2014/main" val="584133579"/>
                    </a:ext>
                  </a:extLst>
                </a:gridCol>
                <a:gridCol w="1549884">
                  <a:extLst>
                    <a:ext uri="{9D8B030D-6E8A-4147-A177-3AD203B41FA5}">
                      <a16:colId xmlns:a16="http://schemas.microsoft.com/office/drawing/2014/main" val="1322947001"/>
                    </a:ext>
                  </a:extLst>
                </a:gridCol>
                <a:gridCol w="1550917">
                  <a:extLst>
                    <a:ext uri="{9D8B030D-6E8A-4147-A177-3AD203B41FA5}">
                      <a16:colId xmlns:a16="http://schemas.microsoft.com/office/drawing/2014/main" val="2631986818"/>
                    </a:ext>
                  </a:extLst>
                </a:gridCol>
                <a:gridCol w="1550917">
                  <a:extLst>
                    <a:ext uri="{9D8B030D-6E8A-4147-A177-3AD203B41FA5}">
                      <a16:colId xmlns:a16="http://schemas.microsoft.com/office/drawing/2014/main" val="1578652670"/>
                    </a:ext>
                  </a:extLst>
                </a:gridCol>
                <a:gridCol w="1550917">
                  <a:extLst>
                    <a:ext uri="{9D8B030D-6E8A-4147-A177-3AD203B41FA5}">
                      <a16:colId xmlns:a16="http://schemas.microsoft.com/office/drawing/2014/main" val="263876164"/>
                    </a:ext>
                  </a:extLst>
                </a:gridCol>
                <a:gridCol w="1750070">
                  <a:extLst>
                    <a:ext uri="{9D8B030D-6E8A-4147-A177-3AD203B41FA5}">
                      <a16:colId xmlns:a16="http://schemas.microsoft.com/office/drawing/2014/main" val="2004688479"/>
                    </a:ext>
                  </a:extLst>
                </a:gridCol>
              </a:tblGrid>
              <a:tr h="185114">
                <a:tc>
                  <a:txBody>
                    <a:bodyPr/>
                    <a:lstStyle/>
                    <a:p>
                      <a:pPr marL="215900" algn="ctr">
                        <a:lnSpc>
                          <a:spcPct val="107000"/>
                        </a:lnSpc>
                        <a:spcAft>
                          <a:spcPts val="800"/>
                        </a:spcAft>
                      </a:pPr>
                      <a:r>
                        <a:rPr lang="en-US" sz="2000">
                          <a:effectLst/>
                          <a:latin typeface="Times New Roman" panose="02020603050405020304" pitchFamily="18" charset="0"/>
                          <a:cs typeface="Times New Roman" panose="02020603050405020304" pitchFamily="18" charset="0"/>
                        </a:rPr>
                        <a:t>Sr no.</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Field Name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1755" algn="ctr">
                        <a:lnSpc>
                          <a:spcPct val="107000"/>
                        </a:lnSpc>
                        <a:spcAft>
                          <a:spcPts val="800"/>
                        </a:spcAft>
                      </a:pPr>
                      <a:r>
                        <a:rPr lang="en-US" sz="2000">
                          <a:effectLst/>
                          <a:latin typeface="Times New Roman" panose="02020603050405020304" pitchFamily="18" charset="0"/>
                          <a:cs typeface="Times New Roman" panose="02020603050405020304" pitchFamily="18" charset="0"/>
                        </a:rPr>
                        <a:t>Data Type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520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Size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1755" algn="ctr">
                        <a:lnSpc>
                          <a:spcPct val="107000"/>
                        </a:lnSpc>
                        <a:spcAft>
                          <a:spcPts val="800"/>
                        </a:spcAft>
                      </a:pPr>
                      <a:r>
                        <a:rPr lang="en-US" sz="2000">
                          <a:effectLst/>
                          <a:latin typeface="Times New Roman" panose="02020603050405020304" pitchFamily="18" charset="0"/>
                          <a:cs typeface="Times New Roman" panose="02020603050405020304" pitchFamily="18" charset="0"/>
                        </a:rPr>
                        <a:t>Constrain</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Description</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4315814"/>
                  </a:ext>
                </a:extLst>
              </a:tr>
              <a:tr h="479311">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1</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id</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gn="ctr">
                        <a:lnSpc>
                          <a:spcPct val="107000"/>
                        </a:lnSpc>
                        <a:spcBef>
                          <a:spcPts val="600"/>
                        </a:spcBef>
                        <a:spcAft>
                          <a:spcPts val="800"/>
                        </a:spcAft>
                      </a:pPr>
                      <a:r>
                        <a:rPr lang="en-US" sz="2000" dirty="0">
                          <a:effectLst/>
                          <a:latin typeface="Times New Roman" panose="02020603050405020304" pitchFamily="18" charset="0"/>
                          <a:cs typeface="Times New Roman" panose="02020603050405020304" pitchFamily="18" charset="0"/>
                        </a:rPr>
                        <a:t>int</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5</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Primary key</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1755"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Id of medical specialties</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7484705"/>
                  </a:ext>
                </a:extLst>
              </a:tr>
              <a:tr h="773508">
                <a:tc>
                  <a:txBody>
                    <a:bodyPr/>
                    <a:lstStyle/>
                    <a:p>
                      <a:pPr algn="ctr">
                        <a:lnSpc>
                          <a:spcPct val="107000"/>
                        </a:lnSpc>
                        <a:spcBef>
                          <a:spcPts val="1200"/>
                        </a:spcBef>
                        <a:spcAft>
                          <a:spcPts val="800"/>
                        </a:spcAft>
                      </a:pPr>
                      <a:r>
                        <a:rPr lang="en-US" sz="2000" dirty="0">
                          <a:effectLst/>
                          <a:latin typeface="Times New Roman" panose="02020603050405020304" pitchFamily="18" charset="0"/>
                          <a:cs typeface="Times New Roman" panose="02020603050405020304" pitchFamily="18" charset="0"/>
                        </a:rPr>
                        <a:t>2</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15900" algn="ctr">
                        <a:lnSpc>
                          <a:spcPct val="107000"/>
                        </a:lnSpc>
                        <a:spcBef>
                          <a:spcPts val="1200"/>
                        </a:spcBef>
                        <a:spcAft>
                          <a:spcPts val="800"/>
                        </a:spcAft>
                      </a:pPr>
                      <a:r>
                        <a:rPr lang="en-US" sz="2000">
                          <a:effectLst/>
                          <a:latin typeface="Times New Roman" panose="02020603050405020304" pitchFamily="18" charset="0"/>
                          <a:cs typeface="Times New Roman" panose="02020603050405020304" pitchFamily="18" charset="0"/>
                        </a:rPr>
                        <a:t>name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88290" algn="ctr">
                        <a:lnSpc>
                          <a:spcPct val="107000"/>
                        </a:lnSpc>
                        <a:spcBef>
                          <a:spcPts val="1200"/>
                        </a:spcBef>
                        <a:spcAft>
                          <a:spcPts val="800"/>
                        </a:spcAft>
                      </a:pPr>
                      <a:r>
                        <a:rPr lang="en-US" sz="2000">
                          <a:effectLst/>
                          <a:latin typeface="Times New Roman" panose="02020603050405020304" pitchFamily="18" charset="0"/>
                          <a:cs typeface="Times New Roman" panose="02020603050405020304" pitchFamily="18" charset="0"/>
                        </a:rPr>
                        <a:t>text</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gn="ctr">
                        <a:lnSpc>
                          <a:spcPct val="107000"/>
                        </a:lnSpc>
                        <a:spcBef>
                          <a:spcPts val="1200"/>
                        </a:spcBef>
                        <a:spcAft>
                          <a:spcPts val="800"/>
                        </a:spcAft>
                      </a:pPr>
                      <a:r>
                        <a:rPr lang="en-US" sz="2000" dirty="0">
                          <a:effectLst/>
                          <a:latin typeface="Times New Roman" panose="02020603050405020304" pitchFamily="18" charset="0"/>
                          <a:cs typeface="Times New Roman" panose="02020603050405020304" pitchFamily="18" charset="0"/>
                        </a:rPr>
                        <a:t>30</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gn="ctr">
                        <a:lnSpc>
                          <a:spcPct val="107000"/>
                        </a:lnSpc>
                        <a:spcBef>
                          <a:spcPts val="1200"/>
                        </a:spcBef>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79705" algn="ctr">
                        <a:lnSpc>
                          <a:spcPct val="107000"/>
                        </a:lnSpc>
                        <a:spcAft>
                          <a:spcPts val="80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Name of specialties</a:t>
                      </a:r>
                      <a:endPar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6461221"/>
                  </a:ext>
                </a:extLst>
              </a:tr>
              <a:tr h="773508">
                <a:tc>
                  <a:txBody>
                    <a:bodyPr/>
                    <a:lstStyle/>
                    <a:p>
                      <a:pPr algn="ctr">
                        <a:lnSpc>
                          <a:spcPct val="107000"/>
                        </a:lnSpc>
                        <a:spcBef>
                          <a:spcPts val="1200"/>
                        </a:spcBef>
                        <a:spcAft>
                          <a:spcPts val="800"/>
                        </a:spcAft>
                      </a:pPr>
                      <a:r>
                        <a:rPr lang="en-US" sz="2000" dirty="0">
                          <a:effectLst/>
                          <a:latin typeface="Times New Roman" panose="02020603050405020304" pitchFamily="18" charset="0"/>
                          <a:cs typeface="Times New Roman" panose="02020603050405020304" pitchFamily="18" charset="0"/>
                        </a:rPr>
                        <a:t>3</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07950" algn="ctr">
                        <a:lnSpc>
                          <a:spcPct val="107000"/>
                        </a:lnSpc>
                        <a:spcBef>
                          <a:spcPts val="1200"/>
                        </a:spcBef>
                        <a:spcAft>
                          <a:spcPts val="800"/>
                        </a:spcAft>
                      </a:pPr>
                      <a:r>
                        <a:rPr lang="en-US" sz="2000">
                          <a:effectLst/>
                          <a:latin typeface="Times New Roman" panose="02020603050405020304" pitchFamily="18" charset="0"/>
                          <a:cs typeface="Times New Roman" panose="02020603050405020304" pitchFamily="18" charset="0"/>
                        </a:rPr>
                        <a:t>img_path</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88290" algn="ctr">
                        <a:lnSpc>
                          <a:spcPct val="107000"/>
                        </a:lnSpc>
                        <a:spcBef>
                          <a:spcPts val="1200"/>
                        </a:spcBef>
                        <a:spcAft>
                          <a:spcPts val="800"/>
                        </a:spcAft>
                      </a:pPr>
                      <a:r>
                        <a:rPr lang="en-US" sz="2000">
                          <a:effectLst/>
                          <a:latin typeface="Times New Roman" panose="02020603050405020304" pitchFamily="18" charset="0"/>
                          <a:cs typeface="Times New Roman" panose="02020603050405020304" pitchFamily="18" charset="0"/>
                        </a:rPr>
                        <a:t>text</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gn="ctr">
                        <a:lnSpc>
                          <a:spcPct val="107000"/>
                        </a:lnSpc>
                        <a:spcBef>
                          <a:spcPts val="1200"/>
                        </a:spcBef>
                        <a:spcAft>
                          <a:spcPts val="800"/>
                        </a:spcAft>
                      </a:pPr>
                      <a:r>
                        <a:rPr lang="en-US" sz="2000">
                          <a:effectLst/>
                          <a:latin typeface="Times New Roman" panose="02020603050405020304" pitchFamily="18" charset="0"/>
                          <a:cs typeface="Times New Roman" panose="02020603050405020304" pitchFamily="18" charset="0"/>
                        </a:rPr>
                        <a:t>90</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gn="ctr">
                        <a:lnSpc>
                          <a:spcPct val="107000"/>
                        </a:lnSpc>
                        <a:spcBef>
                          <a:spcPts val="1200"/>
                        </a:spcBef>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07950"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Image path for medical specialties</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9590414"/>
                  </a:ext>
                </a:extLst>
              </a:tr>
            </a:tbl>
          </a:graphicData>
        </a:graphic>
      </p:graphicFrame>
      <p:sp>
        <p:nvSpPr>
          <p:cNvPr id="11" name="Rectangle: Rounded Corners 10">
            <a:extLst>
              <a:ext uri="{FF2B5EF4-FFF2-40B4-BE49-F238E27FC236}">
                <a16:creationId xmlns:a16="http://schemas.microsoft.com/office/drawing/2014/main" id="{1BEF98CD-8AEC-DCBF-CD44-69ACF46DFCDE}"/>
              </a:ext>
            </a:extLst>
          </p:cNvPr>
          <p:cNvSpPr/>
          <p:nvPr/>
        </p:nvSpPr>
        <p:spPr>
          <a:xfrm>
            <a:off x="1873623" y="627529"/>
            <a:ext cx="3523130" cy="475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50000"/>
                  </a:schemeClr>
                </a:solidFill>
                <a:latin typeface="Times New Roman" panose="02020603050405020304" pitchFamily="18" charset="0"/>
                <a:cs typeface="Times New Roman" panose="02020603050405020304" pitchFamily="18" charset="0"/>
              </a:rPr>
              <a:t>TABLE 1 : - </a:t>
            </a:r>
            <a:r>
              <a:rPr lang="en-US" sz="1800" dirty="0" err="1">
                <a:solidFill>
                  <a:schemeClr val="accent2">
                    <a:lumMod val="50000"/>
                  </a:schemeClr>
                </a:solidFill>
                <a:latin typeface="Times New Roman" panose="02020603050405020304" pitchFamily="18" charset="0"/>
                <a:cs typeface="Times New Roman" panose="02020603050405020304" pitchFamily="18" charset="0"/>
              </a:rPr>
              <a:t>medical_specialy</a:t>
            </a:r>
            <a:endParaRPr lang="en-IN" dirty="0"/>
          </a:p>
        </p:txBody>
      </p:sp>
    </p:spTree>
    <p:extLst>
      <p:ext uri="{BB962C8B-B14F-4D97-AF65-F5344CB8AC3E}">
        <p14:creationId xmlns:p14="http://schemas.microsoft.com/office/powerpoint/2010/main" val="489791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A28589FF-35F0-AB51-A4E0-7816DBCA0E8F}"/>
              </a:ext>
            </a:extLst>
          </p:cNvPr>
          <p:cNvSpPr/>
          <p:nvPr/>
        </p:nvSpPr>
        <p:spPr>
          <a:xfrm>
            <a:off x="1873623" y="627529"/>
            <a:ext cx="3523130" cy="475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50000"/>
                  </a:schemeClr>
                </a:solidFill>
                <a:latin typeface="Times New Roman" panose="02020603050405020304" pitchFamily="18" charset="0"/>
                <a:cs typeface="Times New Roman" panose="02020603050405020304" pitchFamily="18" charset="0"/>
              </a:rPr>
              <a:t>TABLE 2 : - </a:t>
            </a:r>
            <a:r>
              <a:rPr lang="en-US" sz="1800" dirty="0" err="1">
                <a:solidFill>
                  <a:schemeClr val="accent2">
                    <a:lumMod val="50000"/>
                  </a:schemeClr>
                </a:solidFill>
                <a:latin typeface="Times New Roman" panose="02020603050405020304" pitchFamily="18" charset="0"/>
                <a:cs typeface="Times New Roman" panose="02020603050405020304" pitchFamily="18" charset="0"/>
              </a:rPr>
              <a:t>doctors_schedule</a:t>
            </a:r>
            <a:endParaRPr lang="en-IN" dirty="0"/>
          </a:p>
        </p:txBody>
      </p:sp>
      <p:graphicFrame>
        <p:nvGraphicFramePr>
          <p:cNvPr id="14" name="Table 13">
            <a:extLst>
              <a:ext uri="{FF2B5EF4-FFF2-40B4-BE49-F238E27FC236}">
                <a16:creationId xmlns:a16="http://schemas.microsoft.com/office/drawing/2014/main" id="{557E4B77-C033-D9F1-2104-73D1724E647F}"/>
              </a:ext>
            </a:extLst>
          </p:cNvPr>
          <p:cNvGraphicFramePr>
            <a:graphicFrameLocks noGrp="1"/>
          </p:cNvGraphicFramePr>
          <p:nvPr>
            <p:extLst>
              <p:ext uri="{D42A27DB-BD31-4B8C-83A1-F6EECF244321}">
                <p14:modId xmlns:p14="http://schemas.microsoft.com/office/powerpoint/2010/main" val="3547721608"/>
              </p:ext>
            </p:extLst>
          </p:nvPr>
        </p:nvGraphicFramePr>
        <p:xfrm>
          <a:off x="1873623" y="2243882"/>
          <a:ext cx="9377084" cy="2504644"/>
        </p:xfrm>
        <a:graphic>
          <a:graphicData uri="http://schemas.openxmlformats.org/drawingml/2006/table">
            <a:tbl>
              <a:tblPr firstRow="1" firstCol="1" bandRow="1">
                <a:tableStyleId>{5C22544A-7EE6-4342-B048-85BDC9FD1C3A}</a:tableStyleId>
              </a:tblPr>
              <a:tblGrid>
                <a:gridCol w="1529415">
                  <a:extLst>
                    <a:ext uri="{9D8B030D-6E8A-4147-A177-3AD203B41FA5}">
                      <a16:colId xmlns:a16="http://schemas.microsoft.com/office/drawing/2014/main" val="442249950"/>
                    </a:ext>
                  </a:extLst>
                </a:gridCol>
                <a:gridCol w="1529415">
                  <a:extLst>
                    <a:ext uri="{9D8B030D-6E8A-4147-A177-3AD203B41FA5}">
                      <a16:colId xmlns:a16="http://schemas.microsoft.com/office/drawing/2014/main" val="509269649"/>
                    </a:ext>
                  </a:extLst>
                </a:gridCol>
                <a:gridCol w="1530433">
                  <a:extLst>
                    <a:ext uri="{9D8B030D-6E8A-4147-A177-3AD203B41FA5}">
                      <a16:colId xmlns:a16="http://schemas.microsoft.com/office/drawing/2014/main" val="2457849424"/>
                    </a:ext>
                  </a:extLst>
                </a:gridCol>
                <a:gridCol w="1530433">
                  <a:extLst>
                    <a:ext uri="{9D8B030D-6E8A-4147-A177-3AD203B41FA5}">
                      <a16:colId xmlns:a16="http://schemas.microsoft.com/office/drawing/2014/main" val="361727741"/>
                    </a:ext>
                  </a:extLst>
                </a:gridCol>
                <a:gridCol w="1530433">
                  <a:extLst>
                    <a:ext uri="{9D8B030D-6E8A-4147-A177-3AD203B41FA5}">
                      <a16:colId xmlns:a16="http://schemas.microsoft.com/office/drawing/2014/main" val="3927950313"/>
                    </a:ext>
                  </a:extLst>
                </a:gridCol>
                <a:gridCol w="1726955">
                  <a:extLst>
                    <a:ext uri="{9D8B030D-6E8A-4147-A177-3AD203B41FA5}">
                      <a16:colId xmlns:a16="http://schemas.microsoft.com/office/drawing/2014/main" val="3238260258"/>
                    </a:ext>
                  </a:extLst>
                </a:gridCol>
              </a:tblGrid>
              <a:tr h="248764">
                <a:tc>
                  <a:txBody>
                    <a:bodyPr/>
                    <a:lstStyle/>
                    <a:p>
                      <a:pPr marL="215900" algn="ctr">
                        <a:lnSpc>
                          <a:spcPct val="107000"/>
                        </a:lnSpc>
                        <a:spcAft>
                          <a:spcPts val="800"/>
                        </a:spcAft>
                      </a:pPr>
                      <a:r>
                        <a:rPr lang="en-US" sz="2000">
                          <a:effectLst/>
                          <a:latin typeface="Times New Roman" panose="02020603050405020304" pitchFamily="18" charset="0"/>
                          <a:cs typeface="Times New Roman" panose="02020603050405020304" pitchFamily="18" charset="0"/>
                        </a:rPr>
                        <a:t>Sr no.</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Field Name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1755" algn="ctr">
                        <a:lnSpc>
                          <a:spcPct val="107000"/>
                        </a:lnSpc>
                        <a:spcAft>
                          <a:spcPts val="800"/>
                        </a:spcAft>
                      </a:pPr>
                      <a:r>
                        <a:rPr lang="en-US" sz="2000">
                          <a:effectLst/>
                          <a:latin typeface="Times New Roman" panose="02020603050405020304" pitchFamily="18" charset="0"/>
                          <a:cs typeface="Times New Roman" panose="02020603050405020304" pitchFamily="18" charset="0"/>
                        </a:rPr>
                        <a:t>Data Type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520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Size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1755" algn="ctr">
                        <a:lnSpc>
                          <a:spcPct val="107000"/>
                        </a:lnSpc>
                        <a:spcAft>
                          <a:spcPts val="800"/>
                        </a:spcAft>
                      </a:pPr>
                      <a:r>
                        <a:rPr lang="en-US" sz="2000">
                          <a:effectLst/>
                          <a:latin typeface="Times New Roman" panose="02020603050405020304" pitchFamily="18" charset="0"/>
                          <a:cs typeface="Times New Roman" panose="02020603050405020304" pitchFamily="18" charset="0"/>
                        </a:rPr>
                        <a:t>Constrain</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Description</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8596569"/>
                  </a:ext>
                </a:extLst>
              </a:tr>
              <a:tr h="248764">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1</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gn="ctr">
                        <a:lnSpc>
                          <a:spcPct val="107000"/>
                        </a:lnSpc>
                        <a:spcAft>
                          <a:spcPts val="800"/>
                        </a:spcAft>
                      </a:pPr>
                      <a:r>
                        <a:rPr lang="en-US" sz="2000">
                          <a:effectLst/>
                          <a:latin typeface="Times New Roman" panose="02020603050405020304" pitchFamily="18" charset="0"/>
                          <a:cs typeface="Times New Roman" panose="02020603050405020304" pitchFamily="18" charset="0"/>
                        </a:rPr>
                        <a:t>id</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gn="ctr">
                        <a:lnSpc>
                          <a:spcPct val="107000"/>
                        </a:lnSpc>
                        <a:spcAft>
                          <a:spcPts val="800"/>
                        </a:spcAft>
                      </a:pPr>
                      <a:r>
                        <a:rPr lang="en-US" sz="2000">
                          <a:effectLst/>
                          <a:latin typeface="Times New Roman" panose="02020603050405020304" pitchFamily="18" charset="0"/>
                          <a:cs typeface="Times New Roman" panose="02020603050405020304" pitchFamily="18" charset="0"/>
                        </a:rPr>
                        <a:t>int</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5</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Primary key</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Id of schedule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859802"/>
                  </a:ext>
                </a:extLst>
              </a:tr>
              <a:tr h="248764">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2</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07950" algn="ctr">
                        <a:lnSpc>
                          <a:spcPct val="107000"/>
                        </a:lnSpc>
                        <a:spcAft>
                          <a:spcPts val="800"/>
                        </a:spcAft>
                      </a:pPr>
                      <a:r>
                        <a:rPr lang="en-US" sz="2000">
                          <a:effectLst/>
                          <a:latin typeface="Times New Roman" panose="02020603050405020304" pitchFamily="18" charset="0"/>
                          <a:cs typeface="Times New Roman" panose="02020603050405020304" pitchFamily="18" charset="0"/>
                        </a:rPr>
                        <a:t>doctor_id</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88290" algn="ctr">
                        <a:lnSpc>
                          <a:spcPct val="107000"/>
                        </a:lnSpc>
                        <a:spcAft>
                          <a:spcPts val="800"/>
                        </a:spcAft>
                      </a:pPr>
                      <a:r>
                        <a:rPr lang="en-US" sz="2000">
                          <a:effectLst/>
                          <a:latin typeface="Times New Roman" panose="02020603050405020304" pitchFamily="18" charset="0"/>
                          <a:cs typeface="Times New Roman" panose="02020603050405020304" pitchFamily="18" charset="0"/>
                        </a:rPr>
                        <a:t>text</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5</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gn="ctr">
                        <a:lnSpc>
                          <a:spcPct val="107000"/>
                        </a:lnSpc>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  Id of doctor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4131716"/>
                  </a:ext>
                </a:extLst>
              </a:tr>
              <a:tr h="248764">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3</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88290" algn="ctr">
                        <a:lnSpc>
                          <a:spcPct val="107000"/>
                        </a:lnSpc>
                        <a:spcAft>
                          <a:spcPts val="800"/>
                        </a:spcAft>
                      </a:pPr>
                      <a:r>
                        <a:rPr lang="en-US" sz="2000">
                          <a:effectLst/>
                          <a:latin typeface="Times New Roman" panose="02020603050405020304" pitchFamily="18" charset="0"/>
                          <a:cs typeface="Times New Roman" panose="02020603050405020304" pitchFamily="18" charset="0"/>
                        </a:rPr>
                        <a:t>day</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88290" algn="ctr">
                        <a:lnSpc>
                          <a:spcPct val="107000"/>
                        </a:lnSpc>
                        <a:spcAft>
                          <a:spcPts val="800"/>
                        </a:spcAft>
                      </a:pPr>
                      <a:r>
                        <a:rPr lang="en-US" sz="2000">
                          <a:effectLst/>
                          <a:latin typeface="Times New Roman" panose="02020603050405020304" pitchFamily="18" charset="0"/>
                          <a:cs typeface="Times New Roman" panose="02020603050405020304" pitchFamily="18" charset="0"/>
                        </a:rPr>
                        <a:t>text</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gn="ctr">
                        <a:lnSpc>
                          <a:spcPct val="107000"/>
                        </a:lnSpc>
                        <a:spcAft>
                          <a:spcPts val="800"/>
                        </a:spcAft>
                      </a:pPr>
                      <a:r>
                        <a:rPr lang="en-US" sz="2000">
                          <a:effectLst/>
                          <a:latin typeface="Times New Roman" panose="02020603050405020304" pitchFamily="18" charset="0"/>
                          <a:cs typeface="Times New Roman" panose="02020603050405020304" pitchFamily="18" charset="0"/>
                        </a:rPr>
                        <a:t>10</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gn="ctr">
                        <a:lnSpc>
                          <a:spcPct val="107000"/>
                        </a:lnSpc>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 Day of week</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3830436"/>
                  </a:ext>
                </a:extLst>
              </a:tr>
              <a:tr h="644118">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4</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07950"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time_from</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52095"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time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gn="ctr">
                        <a:lnSpc>
                          <a:spcPct val="107000"/>
                        </a:lnSpc>
                        <a:spcBef>
                          <a:spcPts val="600"/>
                        </a:spcBef>
                        <a:spcAft>
                          <a:spcPts val="800"/>
                        </a:spcAft>
                      </a:pPr>
                      <a:r>
                        <a:rPr lang="en-US" sz="2000" dirty="0">
                          <a:effectLst/>
                          <a:latin typeface="Times New Roman" panose="02020603050405020304" pitchFamily="18" charset="0"/>
                          <a:cs typeface="Times New Roman" panose="02020603050405020304" pitchFamily="18" charset="0"/>
                        </a:rPr>
                        <a:t>Not null</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1755"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Start time of schedule</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9916238"/>
                  </a:ext>
                </a:extLst>
              </a:tr>
              <a:tr h="644118">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5</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79705"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time_to</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52095"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time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1755"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End time of schedule</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6320030"/>
                  </a:ext>
                </a:extLst>
              </a:tr>
            </a:tbl>
          </a:graphicData>
        </a:graphic>
      </p:graphicFrame>
    </p:spTree>
    <p:extLst>
      <p:ext uri="{BB962C8B-B14F-4D97-AF65-F5344CB8AC3E}">
        <p14:creationId xmlns:p14="http://schemas.microsoft.com/office/powerpoint/2010/main" val="3916726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CF424-3492-4BCB-9160-4B0ACD636DAB}"/>
              </a:ext>
            </a:extLst>
          </p:cNvPr>
          <p:cNvSpPr>
            <a:spLocks noGrp="1"/>
          </p:cNvSpPr>
          <p:nvPr>
            <p:ph type="title"/>
          </p:nvPr>
        </p:nvSpPr>
        <p:spPr>
          <a:xfrm>
            <a:off x="2600351" y="776509"/>
            <a:ext cx="8911687" cy="654184"/>
          </a:xfrm>
        </p:spPr>
        <p:txBody>
          <a:bodyPr>
            <a:noAutofit/>
          </a:bodyPr>
          <a:lstStyle/>
          <a:p>
            <a:r>
              <a:rPr lang="en-IN" sz="4800" dirty="0">
                <a:solidFill>
                  <a:schemeClr val="accent2">
                    <a:lumMod val="50000"/>
                  </a:schemeClr>
                </a:solidFill>
                <a:latin typeface="Times New Roman" pitchFamily="18" charset="0"/>
                <a:cs typeface="Times New Roman" pitchFamily="18" charset="0"/>
              </a:rPr>
              <a:t>BACKGROUND</a:t>
            </a:r>
            <a:endParaRPr lang="en-IN" sz="4800" dirty="0">
              <a:solidFill>
                <a:schemeClr val="accent2">
                  <a:lumMod val="50000"/>
                </a:schemeClr>
              </a:solidFill>
            </a:endParaRPr>
          </a:p>
        </p:txBody>
      </p:sp>
      <p:sp>
        <p:nvSpPr>
          <p:cNvPr id="7" name="TextBox 6">
            <a:extLst>
              <a:ext uri="{FF2B5EF4-FFF2-40B4-BE49-F238E27FC236}">
                <a16:creationId xmlns:a16="http://schemas.microsoft.com/office/drawing/2014/main" id="{A3AFB2EE-0809-C830-38B0-33182EDDB02E}"/>
              </a:ext>
            </a:extLst>
          </p:cNvPr>
          <p:cNvSpPr txBox="1"/>
          <p:nvPr/>
        </p:nvSpPr>
        <p:spPr>
          <a:xfrm>
            <a:off x="1945341" y="1837765"/>
            <a:ext cx="9448800" cy="4791055"/>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doctor appointment system is to provide patients or any user an easy way of booking a doctor’s appointment online.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According to us we find that today population and less availability of doctor's large number of patients unable to reach ones to doctor that we developed this project.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Patient can be easily to take appointments and also its information successfully registered within particular requirements. </a:t>
            </a:r>
          </a:p>
          <a:p>
            <a:pPr marL="342900" indent="-342900">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doctor appointment system managing the details of doctors, appointment, patient, doctor schedule etc.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online doctor appointment system reduces the manual work for managing the doctor, appointment, patient etc.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93117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2118D52-91DB-CD81-85A6-32ED281CB103}"/>
              </a:ext>
            </a:extLst>
          </p:cNvPr>
          <p:cNvSpPr/>
          <p:nvPr/>
        </p:nvSpPr>
        <p:spPr>
          <a:xfrm>
            <a:off x="1873623" y="627529"/>
            <a:ext cx="3523130" cy="475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50000"/>
                  </a:schemeClr>
                </a:solidFill>
                <a:latin typeface="Times New Roman" panose="02020603050405020304" pitchFamily="18" charset="0"/>
                <a:cs typeface="Times New Roman" panose="02020603050405020304" pitchFamily="18" charset="0"/>
              </a:rPr>
              <a:t>TABLE 3 : - feedback</a:t>
            </a:r>
            <a:endParaRPr lang="en-IN" dirty="0"/>
          </a:p>
        </p:txBody>
      </p:sp>
      <p:graphicFrame>
        <p:nvGraphicFramePr>
          <p:cNvPr id="10" name="Table 9">
            <a:extLst>
              <a:ext uri="{FF2B5EF4-FFF2-40B4-BE49-F238E27FC236}">
                <a16:creationId xmlns:a16="http://schemas.microsoft.com/office/drawing/2014/main" id="{3B0A20B1-0896-C516-9517-4374310EABA6}"/>
              </a:ext>
            </a:extLst>
          </p:cNvPr>
          <p:cNvGraphicFramePr>
            <a:graphicFrameLocks noGrp="1"/>
          </p:cNvGraphicFramePr>
          <p:nvPr>
            <p:extLst>
              <p:ext uri="{D42A27DB-BD31-4B8C-83A1-F6EECF244321}">
                <p14:modId xmlns:p14="http://schemas.microsoft.com/office/powerpoint/2010/main" val="1957187158"/>
              </p:ext>
            </p:extLst>
          </p:nvPr>
        </p:nvGraphicFramePr>
        <p:xfrm>
          <a:off x="1873623" y="2059207"/>
          <a:ext cx="9359151" cy="2045822"/>
        </p:xfrm>
        <a:graphic>
          <a:graphicData uri="http://schemas.openxmlformats.org/drawingml/2006/table">
            <a:tbl>
              <a:tblPr firstRow="1" firstCol="1" bandRow="1">
                <a:tableStyleId>{5C22544A-7EE6-4342-B048-85BDC9FD1C3A}</a:tableStyleId>
              </a:tblPr>
              <a:tblGrid>
                <a:gridCol w="1526490">
                  <a:extLst>
                    <a:ext uri="{9D8B030D-6E8A-4147-A177-3AD203B41FA5}">
                      <a16:colId xmlns:a16="http://schemas.microsoft.com/office/drawing/2014/main" val="2913553796"/>
                    </a:ext>
                  </a:extLst>
                </a:gridCol>
                <a:gridCol w="1526490">
                  <a:extLst>
                    <a:ext uri="{9D8B030D-6E8A-4147-A177-3AD203B41FA5}">
                      <a16:colId xmlns:a16="http://schemas.microsoft.com/office/drawing/2014/main" val="2678133091"/>
                    </a:ext>
                  </a:extLst>
                </a:gridCol>
                <a:gridCol w="1527506">
                  <a:extLst>
                    <a:ext uri="{9D8B030D-6E8A-4147-A177-3AD203B41FA5}">
                      <a16:colId xmlns:a16="http://schemas.microsoft.com/office/drawing/2014/main" val="4051614266"/>
                    </a:ext>
                  </a:extLst>
                </a:gridCol>
                <a:gridCol w="1527506">
                  <a:extLst>
                    <a:ext uri="{9D8B030D-6E8A-4147-A177-3AD203B41FA5}">
                      <a16:colId xmlns:a16="http://schemas.microsoft.com/office/drawing/2014/main" val="750169993"/>
                    </a:ext>
                  </a:extLst>
                </a:gridCol>
                <a:gridCol w="1527506">
                  <a:extLst>
                    <a:ext uri="{9D8B030D-6E8A-4147-A177-3AD203B41FA5}">
                      <a16:colId xmlns:a16="http://schemas.microsoft.com/office/drawing/2014/main" val="3090639658"/>
                    </a:ext>
                  </a:extLst>
                </a:gridCol>
                <a:gridCol w="1723653">
                  <a:extLst>
                    <a:ext uri="{9D8B030D-6E8A-4147-A177-3AD203B41FA5}">
                      <a16:colId xmlns:a16="http://schemas.microsoft.com/office/drawing/2014/main" val="88534622"/>
                    </a:ext>
                  </a:extLst>
                </a:gridCol>
              </a:tblGrid>
              <a:tr h="277610">
                <a:tc>
                  <a:txBody>
                    <a:bodyPr/>
                    <a:lstStyle/>
                    <a:p>
                      <a:pPr marL="215900" algn="ctr">
                        <a:lnSpc>
                          <a:spcPct val="107000"/>
                        </a:lnSpc>
                        <a:spcAft>
                          <a:spcPts val="800"/>
                        </a:spcAft>
                      </a:pPr>
                      <a:r>
                        <a:rPr lang="en-US" sz="2000">
                          <a:effectLst/>
                          <a:latin typeface="Times New Roman" panose="02020603050405020304" pitchFamily="18" charset="0"/>
                          <a:cs typeface="Times New Roman" panose="02020603050405020304" pitchFamily="18" charset="0"/>
                        </a:rPr>
                        <a:t>Sr no.</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Field Name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1755" algn="ctr">
                        <a:lnSpc>
                          <a:spcPct val="107000"/>
                        </a:lnSpc>
                        <a:spcAft>
                          <a:spcPts val="800"/>
                        </a:spcAft>
                      </a:pPr>
                      <a:r>
                        <a:rPr lang="en-US" sz="2000">
                          <a:effectLst/>
                          <a:latin typeface="Times New Roman" panose="02020603050405020304" pitchFamily="18" charset="0"/>
                          <a:cs typeface="Times New Roman" panose="02020603050405020304" pitchFamily="18" charset="0"/>
                        </a:rPr>
                        <a:t>Data Type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520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Size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1755" algn="ctr">
                        <a:lnSpc>
                          <a:spcPct val="107000"/>
                        </a:lnSpc>
                        <a:spcAft>
                          <a:spcPts val="800"/>
                        </a:spcAft>
                      </a:pPr>
                      <a:r>
                        <a:rPr lang="en-US" sz="2000">
                          <a:effectLst/>
                          <a:latin typeface="Times New Roman" panose="02020603050405020304" pitchFamily="18" charset="0"/>
                          <a:cs typeface="Times New Roman" panose="02020603050405020304" pitchFamily="18" charset="0"/>
                        </a:rPr>
                        <a:t>Constrain</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Description</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6523958"/>
                  </a:ext>
                </a:extLst>
              </a:tr>
              <a:tr h="277610">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1</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nSpc>
                          <a:spcPct val="107000"/>
                        </a:lnSpc>
                        <a:spcAft>
                          <a:spcPts val="800"/>
                        </a:spcAft>
                      </a:pPr>
                      <a:r>
                        <a:rPr lang="en-US" sz="2000">
                          <a:effectLst/>
                          <a:latin typeface="Times New Roman" panose="02020603050405020304" pitchFamily="18" charset="0"/>
                          <a:cs typeface="Times New Roman" panose="02020603050405020304" pitchFamily="18" charset="0"/>
                        </a:rPr>
                        <a:t>id</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nSpc>
                          <a:spcPct val="107000"/>
                        </a:lnSpc>
                        <a:spcAft>
                          <a:spcPts val="800"/>
                        </a:spcAft>
                      </a:pPr>
                      <a:r>
                        <a:rPr lang="en-US" sz="2000">
                          <a:effectLst/>
                          <a:latin typeface="Times New Roman" panose="02020603050405020304" pitchFamily="18" charset="0"/>
                          <a:cs typeface="Times New Roman" panose="02020603050405020304" pitchFamily="18" charset="0"/>
                        </a:rPr>
                        <a:t>int</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2000" dirty="0">
                          <a:effectLst/>
                          <a:latin typeface="Times New Roman" panose="02020603050405020304" pitchFamily="18" charset="0"/>
                          <a:cs typeface="Times New Roman" panose="02020603050405020304" pitchFamily="18" charset="0"/>
                        </a:rPr>
                        <a:t>         5</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nSpc>
                          <a:spcPct val="107000"/>
                        </a:lnSpc>
                        <a:spcAft>
                          <a:spcPts val="800"/>
                        </a:spcAft>
                      </a:pPr>
                      <a:r>
                        <a:rPr lang="en-US" sz="2000">
                          <a:effectLst/>
                          <a:latin typeface="Times New Roman" panose="02020603050405020304" pitchFamily="18" charset="0"/>
                          <a:cs typeface="Times New Roman" panose="02020603050405020304" pitchFamily="18" charset="0"/>
                        </a:rPr>
                        <a:t>Primary key</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2000" dirty="0">
                          <a:effectLst/>
                          <a:latin typeface="Times New Roman" panose="02020603050405020304" pitchFamily="18" charset="0"/>
                          <a:cs typeface="Times New Roman" panose="02020603050405020304" pitchFamily="18" charset="0"/>
                        </a:rPr>
                        <a:t> Id of feedback</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7834663"/>
                  </a:ext>
                </a:extLst>
              </a:tr>
              <a:tr h="718809">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2</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07950" algn="just">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email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varchar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30</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  E-mail id of</a:t>
                      </a:r>
                      <a:r>
                        <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end user</a:t>
                      </a:r>
                      <a:endParaRPr lang="en-IN" sz="20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29755331"/>
                  </a:ext>
                </a:extLst>
              </a:tr>
              <a:tr h="718809">
                <a:tc>
                  <a:txBody>
                    <a:bodyPr/>
                    <a:lstStyle/>
                    <a:p>
                      <a:pPr algn="ctr">
                        <a:lnSpc>
                          <a:spcPct val="107000"/>
                        </a:lnSpc>
                        <a:spcBef>
                          <a:spcPts val="600"/>
                        </a:spcBef>
                        <a:spcAft>
                          <a:spcPts val="800"/>
                        </a:spcAft>
                      </a:pPr>
                      <a:r>
                        <a:rPr lang="en-US" sz="2000" dirty="0">
                          <a:effectLst/>
                          <a:latin typeface="Times New Roman" panose="02020603050405020304" pitchFamily="18" charset="0"/>
                          <a:cs typeface="Times New Roman" panose="02020603050405020304" pitchFamily="18" charset="0"/>
                        </a:rPr>
                        <a:t>3</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feedback</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varchar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200</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 </a:t>
                      </a:r>
                      <a:r>
                        <a:rPr lang="en-US" sz="2000" dirty="0">
                          <a:solidFill>
                            <a:schemeClr val="tx1"/>
                          </a:solidFill>
                          <a:effectLst/>
                          <a:latin typeface="Times New Roman" panose="02020603050405020304" pitchFamily="18" charset="0"/>
                          <a:cs typeface="Times New Roman" panose="02020603050405020304" pitchFamily="18" charset="0"/>
                        </a:rPr>
                        <a:t>Review from </a:t>
                      </a: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a:t>
                      </a:r>
                      <a:endParaRPr lang="en-IN" sz="20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16790837"/>
                  </a:ext>
                </a:extLst>
              </a:tr>
            </a:tbl>
          </a:graphicData>
        </a:graphic>
      </p:graphicFrame>
    </p:spTree>
    <p:extLst>
      <p:ext uri="{BB962C8B-B14F-4D97-AF65-F5344CB8AC3E}">
        <p14:creationId xmlns:p14="http://schemas.microsoft.com/office/powerpoint/2010/main" val="676806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60380C-CB44-48D6-9944-A60FE51CCC7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9" name="Rectangle: Rounded Corners 8">
            <a:extLst>
              <a:ext uri="{FF2B5EF4-FFF2-40B4-BE49-F238E27FC236}">
                <a16:creationId xmlns:a16="http://schemas.microsoft.com/office/drawing/2014/main" id="{A7855764-6FDC-DC35-9AB9-D55E7BBAEDC6}"/>
              </a:ext>
            </a:extLst>
          </p:cNvPr>
          <p:cNvSpPr/>
          <p:nvPr/>
        </p:nvSpPr>
        <p:spPr>
          <a:xfrm>
            <a:off x="1873623" y="627529"/>
            <a:ext cx="3523130" cy="475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50000"/>
                  </a:schemeClr>
                </a:solidFill>
                <a:latin typeface="Times New Roman" panose="02020603050405020304" pitchFamily="18" charset="0"/>
                <a:cs typeface="Times New Roman" panose="02020603050405020304" pitchFamily="18" charset="0"/>
              </a:rPr>
              <a:t>TABLE 4 : - </a:t>
            </a:r>
            <a:r>
              <a:rPr lang="en-US" sz="1800" dirty="0" err="1">
                <a:solidFill>
                  <a:schemeClr val="accent2">
                    <a:lumMod val="50000"/>
                  </a:schemeClr>
                </a:solidFill>
                <a:latin typeface="Times New Roman" panose="02020603050405020304" pitchFamily="18" charset="0"/>
                <a:cs typeface="Times New Roman" panose="02020603050405020304" pitchFamily="18" charset="0"/>
              </a:rPr>
              <a:t>doctors_list</a:t>
            </a:r>
            <a:endParaRPr lang="en-IN" dirty="0"/>
          </a:p>
        </p:txBody>
      </p:sp>
      <p:graphicFrame>
        <p:nvGraphicFramePr>
          <p:cNvPr id="10" name="Table 9">
            <a:extLst>
              <a:ext uri="{FF2B5EF4-FFF2-40B4-BE49-F238E27FC236}">
                <a16:creationId xmlns:a16="http://schemas.microsoft.com/office/drawing/2014/main" id="{DE963F7E-C656-BD95-EAA7-557032497ACC}"/>
              </a:ext>
            </a:extLst>
          </p:cNvPr>
          <p:cNvGraphicFramePr>
            <a:graphicFrameLocks noGrp="1"/>
          </p:cNvGraphicFramePr>
          <p:nvPr>
            <p:extLst>
              <p:ext uri="{D42A27DB-BD31-4B8C-83A1-F6EECF244321}">
                <p14:modId xmlns:p14="http://schemas.microsoft.com/office/powerpoint/2010/main" val="1686352415"/>
              </p:ext>
            </p:extLst>
          </p:nvPr>
        </p:nvGraphicFramePr>
        <p:xfrm>
          <a:off x="1873623" y="1326779"/>
          <a:ext cx="9629400" cy="4997836"/>
        </p:xfrm>
        <a:graphic>
          <a:graphicData uri="http://schemas.openxmlformats.org/drawingml/2006/table">
            <a:tbl>
              <a:tblPr firstRow="1" firstCol="1" bandRow="1">
                <a:tableStyleId>{5C22544A-7EE6-4342-B048-85BDC9FD1C3A}</a:tableStyleId>
              </a:tblPr>
              <a:tblGrid>
                <a:gridCol w="1570567">
                  <a:extLst>
                    <a:ext uri="{9D8B030D-6E8A-4147-A177-3AD203B41FA5}">
                      <a16:colId xmlns:a16="http://schemas.microsoft.com/office/drawing/2014/main" val="3121164581"/>
                    </a:ext>
                  </a:extLst>
                </a:gridCol>
                <a:gridCol w="1570567">
                  <a:extLst>
                    <a:ext uri="{9D8B030D-6E8A-4147-A177-3AD203B41FA5}">
                      <a16:colId xmlns:a16="http://schemas.microsoft.com/office/drawing/2014/main" val="1733173174"/>
                    </a:ext>
                  </a:extLst>
                </a:gridCol>
                <a:gridCol w="1571614">
                  <a:extLst>
                    <a:ext uri="{9D8B030D-6E8A-4147-A177-3AD203B41FA5}">
                      <a16:colId xmlns:a16="http://schemas.microsoft.com/office/drawing/2014/main" val="121064925"/>
                    </a:ext>
                  </a:extLst>
                </a:gridCol>
                <a:gridCol w="1571614">
                  <a:extLst>
                    <a:ext uri="{9D8B030D-6E8A-4147-A177-3AD203B41FA5}">
                      <a16:colId xmlns:a16="http://schemas.microsoft.com/office/drawing/2014/main" val="3995367955"/>
                    </a:ext>
                  </a:extLst>
                </a:gridCol>
                <a:gridCol w="1571614">
                  <a:extLst>
                    <a:ext uri="{9D8B030D-6E8A-4147-A177-3AD203B41FA5}">
                      <a16:colId xmlns:a16="http://schemas.microsoft.com/office/drawing/2014/main" val="907688886"/>
                    </a:ext>
                  </a:extLst>
                </a:gridCol>
                <a:gridCol w="1773424">
                  <a:extLst>
                    <a:ext uri="{9D8B030D-6E8A-4147-A177-3AD203B41FA5}">
                      <a16:colId xmlns:a16="http://schemas.microsoft.com/office/drawing/2014/main" val="4177082845"/>
                    </a:ext>
                  </a:extLst>
                </a:gridCol>
              </a:tblGrid>
              <a:tr h="163096">
                <a:tc>
                  <a:txBody>
                    <a:bodyPr/>
                    <a:lstStyle/>
                    <a:p>
                      <a:pPr marL="215900" algn="ctr">
                        <a:lnSpc>
                          <a:spcPct val="107000"/>
                        </a:lnSpc>
                        <a:spcAft>
                          <a:spcPts val="800"/>
                        </a:spcAft>
                      </a:pPr>
                      <a:r>
                        <a:rPr lang="en-US" sz="2000">
                          <a:effectLst/>
                          <a:latin typeface="Times New Roman" panose="02020603050405020304" pitchFamily="18" charset="0"/>
                          <a:cs typeface="Times New Roman" panose="02020603050405020304" pitchFamily="18" charset="0"/>
                        </a:rPr>
                        <a:t>Sr no.</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361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Field Name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71755" algn="ctr">
                        <a:lnSpc>
                          <a:spcPct val="107000"/>
                        </a:lnSpc>
                        <a:spcAft>
                          <a:spcPts val="800"/>
                        </a:spcAft>
                      </a:pPr>
                      <a:r>
                        <a:rPr lang="en-US" sz="2000">
                          <a:effectLst/>
                          <a:latin typeface="Times New Roman" panose="02020603050405020304" pitchFamily="18" charset="0"/>
                          <a:cs typeface="Times New Roman" panose="02020603050405020304" pitchFamily="18" charset="0"/>
                        </a:rPr>
                        <a:t>Data Type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2520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Size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71755" algn="ctr">
                        <a:lnSpc>
                          <a:spcPct val="107000"/>
                        </a:lnSpc>
                        <a:spcAft>
                          <a:spcPts val="800"/>
                        </a:spcAft>
                      </a:pPr>
                      <a:r>
                        <a:rPr lang="en-US" sz="2000">
                          <a:effectLst/>
                          <a:latin typeface="Times New Roman" panose="02020603050405020304" pitchFamily="18" charset="0"/>
                          <a:cs typeface="Times New Roman" panose="02020603050405020304" pitchFamily="18" charset="0"/>
                        </a:rPr>
                        <a:t>Constrain</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361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Description</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extLst>
                  <a:ext uri="{0D108BD9-81ED-4DB2-BD59-A6C34878D82A}">
                    <a16:rowId xmlns:a16="http://schemas.microsoft.com/office/drawing/2014/main" val="3769652138"/>
                  </a:ext>
                </a:extLst>
              </a:tr>
              <a:tr h="163096">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1</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323850" algn="ctr">
                        <a:lnSpc>
                          <a:spcPct val="107000"/>
                        </a:lnSpc>
                        <a:spcAft>
                          <a:spcPts val="800"/>
                        </a:spcAft>
                      </a:pPr>
                      <a:r>
                        <a:rPr lang="en-US" sz="2000">
                          <a:effectLst/>
                          <a:latin typeface="Times New Roman" panose="02020603050405020304" pitchFamily="18" charset="0"/>
                          <a:cs typeface="Times New Roman" panose="02020603050405020304" pitchFamily="18" charset="0"/>
                        </a:rPr>
                        <a:t>id</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323850" algn="ctr">
                        <a:lnSpc>
                          <a:spcPct val="107000"/>
                        </a:lnSpc>
                        <a:spcAft>
                          <a:spcPts val="800"/>
                        </a:spcAft>
                      </a:pPr>
                      <a:r>
                        <a:rPr lang="en-US" sz="2000">
                          <a:effectLst/>
                          <a:latin typeface="Times New Roman" panose="02020603050405020304" pitchFamily="18" charset="0"/>
                          <a:cs typeface="Times New Roman" panose="02020603050405020304" pitchFamily="18" charset="0"/>
                        </a:rPr>
                        <a:t>int</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5</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36195" algn="ctr">
                        <a:lnSpc>
                          <a:spcPct val="107000"/>
                        </a:lnSpc>
                        <a:spcAft>
                          <a:spcPts val="800"/>
                        </a:spcAft>
                      </a:pPr>
                      <a:r>
                        <a:rPr lang="en-US" sz="2000">
                          <a:effectLst/>
                          <a:latin typeface="Times New Roman" panose="02020603050405020304" pitchFamily="18" charset="0"/>
                          <a:cs typeface="Times New Roman" panose="02020603050405020304" pitchFamily="18" charset="0"/>
                        </a:rPr>
                        <a:t>Primary key</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  Id of doctor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extLst>
                  <a:ext uri="{0D108BD9-81ED-4DB2-BD59-A6C34878D82A}">
                    <a16:rowId xmlns:a16="http://schemas.microsoft.com/office/drawing/2014/main" val="430785905"/>
                  </a:ext>
                </a:extLst>
              </a:tr>
              <a:tr h="163096">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2</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      name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    varchar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        30</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144145" algn="ctr">
                        <a:lnSpc>
                          <a:spcPct val="107000"/>
                        </a:lnSpc>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Name of doctor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extLst>
                  <a:ext uri="{0D108BD9-81ED-4DB2-BD59-A6C34878D82A}">
                    <a16:rowId xmlns:a16="http://schemas.microsoft.com/office/drawing/2014/main" val="240587537"/>
                  </a:ext>
                </a:extLst>
              </a:tr>
              <a:tr h="163096">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3</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  name_pref</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    varchar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         5</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144145" algn="ctr">
                        <a:lnSpc>
                          <a:spcPct val="107000"/>
                        </a:lnSpc>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a:effectLst/>
                          <a:latin typeface="Times New Roman" panose="02020603050405020304" pitchFamily="18" charset="0"/>
                          <a:cs typeface="Times New Roman" panose="02020603050405020304" pitchFamily="18" charset="0"/>
                        </a:rPr>
                        <a:t>Prefix of doctor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extLst>
                  <a:ext uri="{0D108BD9-81ED-4DB2-BD59-A6C34878D82A}">
                    <a16:rowId xmlns:a16="http://schemas.microsoft.com/office/drawing/2014/main" val="1713073787"/>
                  </a:ext>
                </a:extLst>
              </a:tr>
              <a:tr h="338010">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4</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clinic_address</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varchar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35</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144145"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  Address of clinic</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extLst>
                  <a:ext uri="{0D108BD9-81ED-4DB2-BD59-A6C34878D82A}">
                    <a16:rowId xmlns:a16="http://schemas.microsoft.com/office/drawing/2014/main" val="534629957"/>
                  </a:ext>
                </a:extLst>
              </a:tr>
              <a:tr h="338010">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5</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contact</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varchar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14</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144145"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   Contact of doctor</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extLst>
                  <a:ext uri="{0D108BD9-81ED-4DB2-BD59-A6C34878D82A}">
                    <a16:rowId xmlns:a16="http://schemas.microsoft.com/office/drawing/2014/main" val="1775649313"/>
                  </a:ext>
                </a:extLst>
              </a:tr>
              <a:tr h="338010">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6</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email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varchar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30</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144145"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    E-mail of doctor</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extLst>
                  <a:ext uri="{0D108BD9-81ED-4DB2-BD59-A6C34878D82A}">
                    <a16:rowId xmlns:a16="http://schemas.microsoft.com/office/drawing/2014/main" val="2079822652"/>
                  </a:ext>
                </a:extLst>
              </a:tr>
              <a:tr h="338010">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7</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specialty_ids</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text</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10</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144145"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Id of medical specialties</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extLst>
                  <a:ext uri="{0D108BD9-81ED-4DB2-BD59-A6C34878D82A}">
                    <a16:rowId xmlns:a16="http://schemas.microsoft.com/office/drawing/2014/main" val="951052846"/>
                  </a:ext>
                </a:extLst>
              </a:tr>
              <a:tr h="338010">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8</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img_path</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varchar</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        90</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144145" algn="ctr">
                        <a:lnSpc>
                          <a:spcPct val="107000"/>
                        </a:lnSpc>
                        <a:spcBef>
                          <a:spcPts val="600"/>
                        </a:spcBef>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 Path of doctor image</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extLst>
                  <a:ext uri="{0D108BD9-81ED-4DB2-BD59-A6C34878D82A}">
                    <a16:rowId xmlns:a16="http://schemas.microsoft.com/office/drawing/2014/main" val="2052056609"/>
                  </a:ext>
                </a:extLst>
              </a:tr>
              <a:tr h="338010">
                <a:tc>
                  <a:txBody>
                    <a:bodyPr/>
                    <a:lstStyle/>
                    <a:p>
                      <a:pPr algn="ctr">
                        <a:lnSpc>
                          <a:spcPct val="107000"/>
                        </a:lnSpc>
                        <a:spcBef>
                          <a:spcPts val="1200"/>
                        </a:spcBef>
                        <a:spcAft>
                          <a:spcPts val="800"/>
                        </a:spcAft>
                      </a:pPr>
                      <a:r>
                        <a:rPr lang="en-US" sz="2000" dirty="0">
                          <a:effectLst/>
                          <a:latin typeface="Times New Roman" panose="02020603050405020304" pitchFamily="18" charset="0"/>
                          <a:cs typeface="Times New Roman" panose="02020603050405020304" pitchFamily="18" charset="0"/>
                        </a:rPr>
                        <a:t>9</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1200"/>
                        </a:spcBef>
                        <a:spcAft>
                          <a:spcPts val="800"/>
                        </a:spcAft>
                      </a:pPr>
                      <a:r>
                        <a:rPr lang="en-US" sz="2000">
                          <a:effectLst/>
                          <a:latin typeface="Times New Roman" panose="02020603050405020304" pitchFamily="18" charset="0"/>
                          <a:cs typeface="Times New Roman" panose="02020603050405020304" pitchFamily="18" charset="0"/>
                        </a:rPr>
                        <a:t> date_created</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1200"/>
                        </a:spcBef>
                        <a:spcAft>
                          <a:spcPts val="800"/>
                        </a:spcAft>
                      </a:pPr>
                      <a:r>
                        <a:rPr lang="en-US" sz="2000">
                          <a:effectLst/>
                          <a:latin typeface="Times New Roman" panose="02020603050405020304" pitchFamily="18" charset="0"/>
                          <a:cs typeface="Times New Roman" panose="02020603050405020304" pitchFamily="18" charset="0"/>
                        </a:rPr>
                        <a:t>   datetime</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Bef>
                          <a:spcPts val="1200"/>
                        </a:spcBef>
                        <a:spcAft>
                          <a:spcPts val="800"/>
                        </a:spcAft>
                      </a:pPr>
                      <a:r>
                        <a:rPr lang="en-US" sz="2000" dirty="0">
                          <a:effectLst/>
                          <a:latin typeface="Times New Roman" panose="02020603050405020304" pitchFamily="18" charset="0"/>
                          <a:cs typeface="Times New Roman" panose="02020603050405020304" pitchFamily="18" charset="0"/>
                        </a:rPr>
                        <a:t>         -</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marL="144145" algn="ctr">
                        <a:lnSpc>
                          <a:spcPct val="107000"/>
                        </a:lnSpc>
                        <a:spcBef>
                          <a:spcPts val="1200"/>
                        </a:spcBef>
                        <a:spcAft>
                          <a:spcPts val="800"/>
                        </a:spcAft>
                      </a:pPr>
                      <a:r>
                        <a:rPr lang="en-US" sz="2000">
                          <a:effectLst/>
                          <a:latin typeface="Times New Roman" panose="02020603050405020304" pitchFamily="18" charset="0"/>
                          <a:cs typeface="Times New Roman" panose="02020603050405020304" pitchFamily="18" charset="0"/>
                        </a:rPr>
                        <a:t>Not null</a:t>
                      </a:r>
                      <a:endParaRPr lang="en-IN" sz="20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tc>
                  <a:txBody>
                    <a:bodyPr/>
                    <a:lstStyle/>
                    <a:p>
                      <a:pPr algn="ctr">
                        <a:lnSpc>
                          <a:spcPct val="107000"/>
                        </a:lnSpc>
                        <a:spcAft>
                          <a:spcPts val="800"/>
                        </a:spcAft>
                      </a:pPr>
                      <a:r>
                        <a:rPr lang="en-US" sz="2000" dirty="0">
                          <a:effectLst/>
                          <a:latin typeface="Times New Roman" panose="02020603050405020304" pitchFamily="18" charset="0"/>
                          <a:cs typeface="Times New Roman" panose="02020603050405020304" pitchFamily="18" charset="0"/>
                        </a:rPr>
                        <a:t>Date when created account.</a:t>
                      </a:r>
                      <a:endParaRPr lang="en-IN" sz="20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9439" marR="49439" marT="0" marB="0"/>
                </a:tc>
                <a:extLst>
                  <a:ext uri="{0D108BD9-81ED-4DB2-BD59-A6C34878D82A}">
                    <a16:rowId xmlns:a16="http://schemas.microsoft.com/office/drawing/2014/main" val="714803247"/>
                  </a:ext>
                </a:extLst>
              </a:tr>
            </a:tbl>
          </a:graphicData>
        </a:graphic>
      </p:graphicFrame>
    </p:spTree>
    <p:extLst>
      <p:ext uri="{BB962C8B-B14F-4D97-AF65-F5344CB8AC3E}">
        <p14:creationId xmlns:p14="http://schemas.microsoft.com/office/powerpoint/2010/main" val="3384759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7008659-9FB4-4B4D-77FA-11F1122028AE}"/>
              </a:ext>
            </a:extLst>
          </p:cNvPr>
          <p:cNvSpPr/>
          <p:nvPr/>
        </p:nvSpPr>
        <p:spPr>
          <a:xfrm>
            <a:off x="1873623" y="627529"/>
            <a:ext cx="3523130" cy="475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50000"/>
                  </a:schemeClr>
                </a:solidFill>
                <a:latin typeface="Times New Roman" panose="02020603050405020304" pitchFamily="18" charset="0"/>
                <a:cs typeface="Times New Roman" panose="02020603050405020304" pitchFamily="18" charset="0"/>
              </a:rPr>
              <a:t>TABLE 5 : - </a:t>
            </a:r>
            <a:r>
              <a:rPr lang="en-US" sz="1800" dirty="0" err="1">
                <a:solidFill>
                  <a:schemeClr val="accent2">
                    <a:lumMod val="50000"/>
                  </a:schemeClr>
                </a:solidFill>
                <a:latin typeface="Times New Roman" panose="02020603050405020304" pitchFamily="18" charset="0"/>
                <a:cs typeface="Times New Roman" panose="02020603050405020304" pitchFamily="18" charset="0"/>
              </a:rPr>
              <a:t>appointment_list</a:t>
            </a:r>
            <a:endParaRPr lang="en-IN" dirty="0"/>
          </a:p>
        </p:txBody>
      </p:sp>
      <p:graphicFrame>
        <p:nvGraphicFramePr>
          <p:cNvPr id="3" name="Table 2">
            <a:extLst>
              <a:ext uri="{FF2B5EF4-FFF2-40B4-BE49-F238E27FC236}">
                <a16:creationId xmlns:a16="http://schemas.microsoft.com/office/drawing/2014/main" id="{EFBE28C0-DC77-0F49-AAFA-C8F15FE2990B}"/>
              </a:ext>
            </a:extLst>
          </p:cNvPr>
          <p:cNvGraphicFramePr>
            <a:graphicFrameLocks noGrp="1"/>
          </p:cNvGraphicFramePr>
          <p:nvPr>
            <p:extLst>
              <p:ext uri="{D42A27DB-BD31-4B8C-83A1-F6EECF244321}">
                <p14:modId xmlns:p14="http://schemas.microsoft.com/office/powerpoint/2010/main" val="2274062183"/>
              </p:ext>
            </p:extLst>
          </p:nvPr>
        </p:nvGraphicFramePr>
        <p:xfrm>
          <a:off x="1873623" y="1461248"/>
          <a:ext cx="9663954" cy="5096723"/>
        </p:xfrm>
        <a:graphic>
          <a:graphicData uri="http://schemas.openxmlformats.org/drawingml/2006/table">
            <a:tbl>
              <a:tblPr firstRow="1" firstCol="1" bandRow="1">
                <a:tableStyleId>{5C22544A-7EE6-4342-B048-85BDC9FD1C3A}</a:tableStyleId>
              </a:tblPr>
              <a:tblGrid>
                <a:gridCol w="1576202">
                  <a:extLst>
                    <a:ext uri="{9D8B030D-6E8A-4147-A177-3AD203B41FA5}">
                      <a16:colId xmlns:a16="http://schemas.microsoft.com/office/drawing/2014/main" val="2185211247"/>
                    </a:ext>
                  </a:extLst>
                </a:gridCol>
                <a:gridCol w="1576202">
                  <a:extLst>
                    <a:ext uri="{9D8B030D-6E8A-4147-A177-3AD203B41FA5}">
                      <a16:colId xmlns:a16="http://schemas.microsoft.com/office/drawing/2014/main" val="601020142"/>
                    </a:ext>
                  </a:extLst>
                </a:gridCol>
                <a:gridCol w="1577254">
                  <a:extLst>
                    <a:ext uri="{9D8B030D-6E8A-4147-A177-3AD203B41FA5}">
                      <a16:colId xmlns:a16="http://schemas.microsoft.com/office/drawing/2014/main" val="1142356350"/>
                    </a:ext>
                  </a:extLst>
                </a:gridCol>
                <a:gridCol w="1577254">
                  <a:extLst>
                    <a:ext uri="{9D8B030D-6E8A-4147-A177-3AD203B41FA5}">
                      <a16:colId xmlns:a16="http://schemas.microsoft.com/office/drawing/2014/main" val="3209924388"/>
                    </a:ext>
                  </a:extLst>
                </a:gridCol>
                <a:gridCol w="1577254">
                  <a:extLst>
                    <a:ext uri="{9D8B030D-6E8A-4147-A177-3AD203B41FA5}">
                      <a16:colId xmlns:a16="http://schemas.microsoft.com/office/drawing/2014/main" val="3089779676"/>
                    </a:ext>
                  </a:extLst>
                </a:gridCol>
                <a:gridCol w="1779788">
                  <a:extLst>
                    <a:ext uri="{9D8B030D-6E8A-4147-A177-3AD203B41FA5}">
                      <a16:colId xmlns:a16="http://schemas.microsoft.com/office/drawing/2014/main" val="1378338997"/>
                    </a:ext>
                  </a:extLst>
                </a:gridCol>
              </a:tblGrid>
              <a:tr h="245099">
                <a:tc>
                  <a:txBody>
                    <a:bodyPr/>
                    <a:lstStyle/>
                    <a:p>
                      <a:pPr marL="215900" algn="ctr">
                        <a:lnSpc>
                          <a:spcPct val="107000"/>
                        </a:lnSpc>
                        <a:spcAft>
                          <a:spcPts val="800"/>
                        </a:spcAft>
                      </a:pPr>
                      <a:r>
                        <a:rPr lang="en-US" sz="1800">
                          <a:effectLst/>
                          <a:latin typeface="Times New Roman" panose="02020603050405020304" pitchFamily="18" charset="0"/>
                          <a:cs typeface="Times New Roman" panose="02020603050405020304" pitchFamily="18" charset="0"/>
                        </a:rPr>
                        <a:t>Sr no.</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Field Name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71755" algn="ctr">
                        <a:lnSpc>
                          <a:spcPct val="107000"/>
                        </a:lnSpc>
                        <a:spcAft>
                          <a:spcPts val="800"/>
                        </a:spcAft>
                      </a:pPr>
                      <a:r>
                        <a:rPr lang="en-US" sz="1800">
                          <a:effectLst/>
                          <a:latin typeface="Times New Roman" panose="02020603050405020304" pitchFamily="18" charset="0"/>
                          <a:cs typeface="Times New Roman" panose="02020603050405020304" pitchFamily="18" charset="0"/>
                        </a:rPr>
                        <a:t>Data Type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2520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Size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71755" algn="ctr">
                        <a:lnSpc>
                          <a:spcPct val="107000"/>
                        </a:lnSpc>
                        <a:spcAft>
                          <a:spcPts val="800"/>
                        </a:spcAft>
                      </a:pPr>
                      <a:r>
                        <a:rPr lang="en-US" sz="1800">
                          <a:effectLst/>
                          <a:latin typeface="Times New Roman" panose="02020603050405020304" pitchFamily="18" charset="0"/>
                          <a:cs typeface="Times New Roman" panose="02020603050405020304" pitchFamily="18" charset="0"/>
                        </a:rPr>
                        <a:t>Constrain</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Description</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extLst>
                  <a:ext uri="{0D108BD9-81ED-4DB2-BD59-A6C34878D82A}">
                    <a16:rowId xmlns:a16="http://schemas.microsoft.com/office/drawing/2014/main" val="2711211865"/>
                  </a:ext>
                </a:extLst>
              </a:tr>
              <a:tr h="507956">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323850"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id</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323850" algn="ctr">
                        <a:lnSpc>
                          <a:spcPct val="107000"/>
                        </a:lnSpc>
                        <a:spcBef>
                          <a:spcPts val="600"/>
                        </a:spcBef>
                        <a:spcAft>
                          <a:spcPts val="800"/>
                        </a:spcAft>
                      </a:pPr>
                      <a:r>
                        <a:rPr lang="en-US" sz="1800" dirty="0">
                          <a:effectLst/>
                          <a:latin typeface="Times New Roman" panose="02020603050405020304" pitchFamily="18" charset="0"/>
                          <a:cs typeface="Times New Roman" panose="02020603050405020304" pitchFamily="18" charset="0"/>
                        </a:rPr>
                        <a:t>int</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5</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36195"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Primary key</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Aft>
                          <a:spcPts val="800"/>
                        </a:spcAft>
                      </a:pPr>
                      <a:r>
                        <a:rPr lang="en-US"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rPr>
                        <a:t>Id of appointment</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extLst>
                  <a:ext uri="{0D108BD9-81ED-4DB2-BD59-A6C34878D82A}">
                    <a16:rowId xmlns:a16="http://schemas.microsoft.com/office/drawing/2014/main" val="3924491015"/>
                  </a:ext>
                </a:extLst>
              </a:tr>
              <a:tr h="245099">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2</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doctor_id</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int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5</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144145" algn="ctr">
                        <a:lnSpc>
                          <a:spcPct val="107000"/>
                        </a:lnSpc>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Id of doctor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extLst>
                  <a:ext uri="{0D108BD9-81ED-4DB2-BD59-A6C34878D82A}">
                    <a16:rowId xmlns:a16="http://schemas.microsoft.com/office/drawing/2014/main" val="989530074"/>
                  </a:ext>
                </a:extLst>
              </a:tr>
              <a:tr h="245099">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3</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patient_id</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int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5</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144145"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Id of </a:t>
                      </a:r>
                      <a:r>
                        <a:rPr lang="en-US" sz="1800" dirty="0" err="1">
                          <a:effectLst/>
                          <a:latin typeface="Times New Roman" panose="02020603050405020304" pitchFamily="18" charset="0"/>
                          <a:cs typeface="Times New Roman" panose="02020603050405020304" pitchFamily="18" charset="0"/>
                        </a:rPr>
                        <a:t>pattient</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extLst>
                  <a:ext uri="{0D108BD9-81ED-4DB2-BD59-A6C34878D82A}">
                    <a16:rowId xmlns:a16="http://schemas.microsoft.com/office/drawing/2014/main" val="1182245348"/>
                  </a:ext>
                </a:extLst>
              </a:tr>
              <a:tr h="770814">
                <a:tc>
                  <a:txBody>
                    <a:bodyPr/>
                    <a:lstStyle/>
                    <a:p>
                      <a:pPr algn="ctr">
                        <a:lnSpc>
                          <a:spcPct val="107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4</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   schedule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   datetime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         -</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144145" algn="ctr">
                        <a:lnSpc>
                          <a:spcPct val="107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 Date &amp; time of patient appointment</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extLst>
                  <a:ext uri="{0D108BD9-81ED-4DB2-BD59-A6C34878D82A}">
                    <a16:rowId xmlns:a16="http://schemas.microsoft.com/office/drawing/2014/main" val="2732907185"/>
                  </a:ext>
                </a:extLst>
              </a:tr>
              <a:tr h="1542191">
                <a:tc>
                  <a:txBody>
                    <a:bodyPr/>
                    <a:lstStyle/>
                    <a:p>
                      <a:pPr algn="ctr">
                        <a:lnSpc>
                          <a:spcPct val="107000"/>
                        </a:lnSpc>
                        <a:spcBef>
                          <a:spcPts val="3000"/>
                        </a:spcBef>
                        <a:spcAft>
                          <a:spcPts val="800"/>
                        </a:spcAft>
                      </a:pPr>
                      <a:r>
                        <a:rPr lang="en-US" sz="1800">
                          <a:effectLst/>
                          <a:latin typeface="Times New Roman" panose="02020603050405020304" pitchFamily="18" charset="0"/>
                          <a:cs typeface="Times New Roman" panose="02020603050405020304" pitchFamily="18" charset="0"/>
                        </a:rPr>
                        <a:t>5</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3000"/>
                        </a:spcBef>
                        <a:spcAft>
                          <a:spcPts val="800"/>
                        </a:spcAft>
                      </a:pPr>
                      <a:r>
                        <a:rPr lang="en-US" sz="1800">
                          <a:effectLst/>
                          <a:latin typeface="Times New Roman" panose="02020603050405020304" pitchFamily="18" charset="0"/>
                          <a:cs typeface="Times New Roman" panose="02020603050405020304" pitchFamily="18" charset="0"/>
                        </a:rPr>
                        <a:t>      status</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3000"/>
                        </a:spcBef>
                        <a:spcAft>
                          <a:spcPts val="800"/>
                        </a:spcAft>
                      </a:pPr>
                      <a:r>
                        <a:rPr lang="en-US" sz="1800">
                          <a:effectLst/>
                          <a:latin typeface="Times New Roman" panose="02020603050405020304" pitchFamily="18" charset="0"/>
                          <a:cs typeface="Times New Roman" panose="02020603050405020304" pitchFamily="18" charset="0"/>
                        </a:rPr>
                        <a:t>     tinyint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3000"/>
                        </a:spcBef>
                        <a:spcAft>
                          <a:spcPts val="800"/>
                        </a:spcAft>
                      </a:pPr>
                      <a:r>
                        <a:rPr lang="en-US" sz="1800">
                          <a:effectLst/>
                          <a:latin typeface="Times New Roman" panose="02020603050405020304" pitchFamily="18" charset="0"/>
                          <a:cs typeface="Times New Roman" panose="02020603050405020304" pitchFamily="18" charset="0"/>
                        </a:rPr>
                        <a:t>         1</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144145" algn="ctr">
                        <a:lnSpc>
                          <a:spcPct val="107000"/>
                        </a:lnSpc>
                        <a:spcBef>
                          <a:spcPts val="3000"/>
                        </a:spcBef>
                        <a:spcAft>
                          <a:spcPts val="800"/>
                        </a:spcAft>
                      </a:pPr>
                      <a:r>
                        <a:rPr lang="en-US" sz="1800" dirty="0">
                          <a:effectLst/>
                          <a:latin typeface="Times New Roman" panose="02020603050405020304" pitchFamily="18" charset="0"/>
                          <a:cs typeface="Times New Roman" panose="02020603050405020304" pitchFamily="18" charset="0"/>
                        </a:rPr>
                        <a:t>Not null</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   0 = pending </a:t>
                      </a:r>
                      <a:r>
                        <a:rPr lang="en-US" sz="1800" dirty="0" err="1">
                          <a:effectLst/>
                          <a:latin typeface="Times New Roman" panose="02020603050405020304" pitchFamily="18" charset="0"/>
                          <a:cs typeface="Times New Roman" panose="02020603050405020304" pitchFamily="18" charset="0"/>
                        </a:rPr>
                        <a:t>requiest</a:t>
                      </a:r>
                      <a:r>
                        <a:rPr lang="en-US" sz="1800" dirty="0">
                          <a:effectLst/>
                          <a:latin typeface="Times New Roman" panose="02020603050405020304" pitchFamily="18" charset="0"/>
                          <a:cs typeface="Times New Roman" panose="02020603050405020304" pitchFamily="18" charset="0"/>
                        </a:rPr>
                        <a:t>,</a:t>
                      </a:r>
                    </a:p>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1= confirm,</a:t>
                      </a:r>
                    </a:p>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2 = reschedule,</a:t>
                      </a:r>
                    </a:p>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3 = </a:t>
                      </a:r>
                      <a:r>
                        <a:rPr lang="en-US" sz="1800" dirty="0" err="1">
                          <a:effectLst/>
                          <a:latin typeface="Times New Roman" panose="02020603050405020304" pitchFamily="18" charset="0"/>
                          <a:cs typeface="Times New Roman" panose="02020603050405020304" pitchFamily="18" charset="0"/>
                        </a:rPr>
                        <a:t>cancle</a:t>
                      </a:r>
                      <a:endParaRPr lang="en-US" sz="1800" dirty="0">
                        <a:effectLst/>
                        <a:latin typeface="Times New Roman" panose="02020603050405020304" pitchFamily="18" charset="0"/>
                        <a:cs typeface="Times New Roman" panose="02020603050405020304" pitchFamily="18" charset="0"/>
                      </a:endParaRPr>
                    </a:p>
                  </a:txBody>
                  <a:tcPr marL="44928" marR="44928" marT="0" marB="0"/>
                </a:tc>
                <a:extLst>
                  <a:ext uri="{0D108BD9-81ED-4DB2-BD59-A6C34878D82A}">
                    <a16:rowId xmlns:a16="http://schemas.microsoft.com/office/drawing/2014/main" val="1326000847"/>
                  </a:ext>
                </a:extLst>
              </a:tr>
              <a:tr h="1033672">
                <a:tc>
                  <a:txBody>
                    <a:bodyPr/>
                    <a:lstStyle/>
                    <a:p>
                      <a:pPr algn="ctr">
                        <a:lnSpc>
                          <a:spcPct val="107000"/>
                        </a:lnSpc>
                        <a:spcBef>
                          <a:spcPts val="1800"/>
                        </a:spcBef>
                        <a:spcAft>
                          <a:spcPts val="800"/>
                        </a:spcAft>
                      </a:pPr>
                      <a:r>
                        <a:rPr lang="en-US" sz="1800">
                          <a:effectLst/>
                          <a:latin typeface="Times New Roman" panose="02020603050405020304" pitchFamily="18" charset="0"/>
                          <a:cs typeface="Times New Roman" panose="02020603050405020304" pitchFamily="18" charset="0"/>
                        </a:rPr>
                        <a:t>6</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1800"/>
                        </a:spcBef>
                        <a:spcAft>
                          <a:spcPts val="800"/>
                        </a:spcAft>
                      </a:pPr>
                      <a:r>
                        <a:rPr lang="en-US" sz="1800">
                          <a:effectLst/>
                          <a:latin typeface="Times New Roman" panose="02020603050405020304" pitchFamily="18" charset="0"/>
                          <a:cs typeface="Times New Roman" panose="02020603050405020304" pitchFamily="18" charset="0"/>
                        </a:rPr>
                        <a:t>date_created</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1800"/>
                        </a:spcBef>
                        <a:spcAft>
                          <a:spcPts val="800"/>
                        </a:spcAft>
                      </a:pPr>
                      <a:r>
                        <a:rPr lang="en-US" sz="1800">
                          <a:effectLst/>
                          <a:latin typeface="Times New Roman" panose="02020603050405020304" pitchFamily="18" charset="0"/>
                          <a:cs typeface="Times New Roman" panose="02020603050405020304" pitchFamily="18" charset="0"/>
                        </a:rPr>
                        <a:t>   datetime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Bef>
                          <a:spcPts val="1800"/>
                        </a:spcBef>
                        <a:spcAft>
                          <a:spcPts val="800"/>
                        </a:spcAft>
                      </a:pPr>
                      <a:r>
                        <a:rPr lang="en-US" sz="1800">
                          <a:effectLst/>
                          <a:latin typeface="Times New Roman" panose="02020603050405020304" pitchFamily="18" charset="0"/>
                          <a:cs typeface="Times New Roman" panose="02020603050405020304" pitchFamily="18" charset="0"/>
                        </a:rPr>
                        <a:t>         -</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marL="144145" algn="ctr">
                        <a:lnSpc>
                          <a:spcPct val="107000"/>
                        </a:lnSpc>
                        <a:spcBef>
                          <a:spcPts val="1800"/>
                        </a:spcBef>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Date when a patient take appointment of doctor.</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928" marR="44928" marT="0" marB="0"/>
                </a:tc>
                <a:extLst>
                  <a:ext uri="{0D108BD9-81ED-4DB2-BD59-A6C34878D82A}">
                    <a16:rowId xmlns:a16="http://schemas.microsoft.com/office/drawing/2014/main" val="2875078120"/>
                  </a:ext>
                </a:extLst>
              </a:tr>
            </a:tbl>
          </a:graphicData>
        </a:graphic>
      </p:graphicFrame>
    </p:spTree>
    <p:extLst>
      <p:ext uri="{BB962C8B-B14F-4D97-AF65-F5344CB8AC3E}">
        <p14:creationId xmlns:p14="http://schemas.microsoft.com/office/powerpoint/2010/main" val="2397757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89A4143-3B7E-C0E4-0BA4-023C9F50ADBF}"/>
              </a:ext>
            </a:extLst>
          </p:cNvPr>
          <p:cNvSpPr/>
          <p:nvPr/>
        </p:nvSpPr>
        <p:spPr>
          <a:xfrm>
            <a:off x="1873623" y="627529"/>
            <a:ext cx="2528048" cy="475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50000"/>
                  </a:schemeClr>
                </a:solidFill>
                <a:latin typeface="Times New Roman" panose="02020603050405020304" pitchFamily="18" charset="0"/>
                <a:cs typeface="Times New Roman" panose="02020603050405020304" pitchFamily="18" charset="0"/>
              </a:rPr>
              <a:t>TABLE 6 : - </a:t>
            </a:r>
            <a:r>
              <a:rPr lang="en-US" dirty="0">
                <a:solidFill>
                  <a:schemeClr val="accent2">
                    <a:lumMod val="50000"/>
                  </a:schemeClr>
                </a:solidFill>
                <a:latin typeface="Times New Roman" panose="02020603050405020304" pitchFamily="18" charset="0"/>
                <a:cs typeface="Times New Roman" panose="02020603050405020304" pitchFamily="18" charset="0"/>
              </a:rPr>
              <a:t>users</a:t>
            </a:r>
            <a:endParaRPr lang="en-IN" dirty="0"/>
          </a:p>
        </p:txBody>
      </p:sp>
      <p:graphicFrame>
        <p:nvGraphicFramePr>
          <p:cNvPr id="3" name="Table 2">
            <a:extLst>
              <a:ext uri="{FF2B5EF4-FFF2-40B4-BE49-F238E27FC236}">
                <a16:creationId xmlns:a16="http://schemas.microsoft.com/office/drawing/2014/main" id="{407953C5-7944-1E1B-EDD8-6065177DBB3F}"/>
              </a:ext>
            </a:extLst>
          </p:cNvPr>
          <p:cNvGraphicFramePr>
            <a:graphicFrameLocks noGrp="1"/>
          </p:cNvGraphicFramePr>
          <p:nvPr>
            <p:extLst>
              <p:ext uri="{D42A27DB-BD31-4B8C-83A1-F6EECF244321}">
                <p14:modId xmlns:p14="http://schemas.microsoft.com/office/powerpoint/2010/main" val="275991227"/>
              </p:ext>
            </p:extLst>
          </p:nvPr>
        </p:nvGraphicFramePr>
        <p:xfrm>
          <a:off x="3593533" y="1234754"/>
          <a:ext cx="7782679" cy="5310533"/>
        </p:xfrm>
        <a:graphic>
          <a:graphicData uri="http://schemas.openxmlformats.org/drawingml/2006/table">
            <a:tbl>
              <a:tblPr firstRow="1" firstCol="1" bandRow="1">
                <a:tableStyleId>{5C22544A-7EE6-4342-B048-85BDC9FD1C3A}</a:tableStyleId>
              </a:tblPr>
              <a:tblGrid>
                <a:gridCol w="1257789">
                  <a:extLst>
                    <a:ext uri="{9D8B030D-6E8A-4147-A177-3AD203B41FA5}">
                      <a16:colId xmlns:a16="http://schemas.microsoft.com/office/drawing/2014/main" val="2778452495"/>
                    </a:ext>
                  </a:extLst>
                </a:gridCol>
                <a:gridCol w="1257789">
                  <a:extLst>
                    <a:ext uri="{9D8B030D-6E8A-4147-A177-3AD203B41FA5}">
                      <a16:colId xmlns:a16="http://schemas.microsoft.com/office/drawing/2014/main" val="1060649063"/>
                    </a:ext>
                  </a:extLst>
                </a:gridCol>
                <a:gridCol w="1258626">
                  <a:extLst>
                    <a:ext uri="{9D8B030D-6E8A-4147-A177-3AD203B41FA5}">
                      <a16:colId xmlns:a16="http://schemas.microsoft.com/office/drawing/2014/main" val="504211389"/>
                    </a:ext>
                  </a:extLst>
                </a:gridCol>
                <a:gridCol w="1258626">
                  <a:extLst>
                    <a:ext uri="{9D8B030D-6E8A-4147-A177-3AD203B41FA5}">
                      <a16:colId xmlns:a16="http://schemas.microsoft.com/office/drawing/2014/main" val="3908318859"/>
                    </a:ext>
                  </a:extLst>
                </a:gridCol>
                <a:gridCol w="1329603">
                  <a:extLst>
                    <a:ext uri="{9D8B030D-6E8A-4147-A177-3AD203B41FA5}">
                      <a16:colId xmlns:a16="http://schemas.microsoft.com/office/drawing/2014/main" val="2181544275"/>
                    </a:ext>
                  </a:extLst>
                </a:gridCol>
                <a:gridCol w="1420246">
                  <a:extLst>
                    <a:ext uri="{9D8B030D-6E8A-4147-A177-3AD203B41FA5}">
                      <a16:colId xmlns:a16="http://schemas.microsoft.com/office/drawing/2014/main" val="1498248823"/>
                    </a:ext>
                  </a:extLst>
                </a:gridCol>
              </a:tblGrid>
              <a:tr h="541877">
                <a:tc>
                  <a:txBody>
                    <a:bodyPr/>
                    <a:lstStyle/>
                    <a:p>
                      <a:pPr marL="215900" algn="ctr">
                        <a:lnSpc>
                          <a:spcPct val="107000"/>
                        </a:lnSpc>
                        <a:spcAft>
                          <a:spcPts val="800"/>
                        </a:spcAft>
                      </a:pPr>
                      <a:r>
                        <a:rPr lang="en-US" sz="1800">
                          <a:effectLst/>
                          <a:latin typeface="Times New Roman" panose="02020603050405020304" pitchFamily="18" charset="0"/>
                          <a:cs typeface="Times New Roman" panose="02020603050405020304" pitchFamily="18" charset="0"/>
                        </a:rPr>
                        <a:t>Sr no.</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Field Name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71755" algn="ctr">
                        <a:lnSpc>
                          <a:spcPct val="107000"/>
                        </a:lnSpc>
                        <a:spcAft>
                          <a:spcPts val="800"/>
                        </a:spcAft>
                      </a:pPr>
                      <a:r>
                        <a:rPr lang="en-US" sz="1800">
                          <a:effectLst/>
                          <a:latin typeface="Times New Roman" panose="02020603050405020304" pitchFamily="18" charset="0"/>
                          <a:cs typeface="Times New Roman" panose="02020603050405020304" pitchFamily="18" charset="0"/>
                        </a:rPr>
                        <a:t>Data Type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2520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Size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71755" algn="ctr">
                        <a:lnSpc>
                          <a:spcPct val="107000"/>
                        </a:lnSpc>
                        <a:spcAft>
                          <a:spcPts val="800"/>
                        </a:spcAft>
                      </a:pPr>
                      <a:r>
                        <a:rPr lang="en-US" sz="1800">
                          <a:effectLst/>
                          <a:latin typeface="Times New Roman" panose="02020603050405020304" pitchFamily="18" charset="0"/>
                          <a:cs typeface="Times New Roman" panose="02020603050405020304" pitchFamily="18" charset="0"/>
                        </a:rPr>
                        <a:t>Constrain</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Description</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extLst>
                  <a:ext uri="{0D108BD9-81ED-4DB2-BD59-A6C34878D82A}">
                    <a16:rowId xmlns:a16="http://schemas.microsoft.com/office/drawing/2014/main" val="170141410"/>
                  </a:ext>
                </a:extLst>
              </a:tr>
              <a:tr h="275868">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1</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323850" algn="ctr">
                        <a:lnSpc>
                          <a:spcPct val="107000"/>
                        </a:lnSpc>
                        <a:spcAft>
                          <a:spcPts val="800"/>
                        </a:spcAft>
                      </a:pPr>
                      <a:r>
                        <a:rPr lang="en-US" sz="1800">
                          <a:effectLst/>
                          <a:latin typeface="Times New Roman" panose="02020603050405020304" pitchFamily="18" charset="0"/>
                          <a:cs typeface="Times New Roman" panose="02020603050405020304" pitchFamily="18" charset="0"/>
                        </a:rPr>
                        <a:t>id</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323850" algn="ctr">
                        <a:lnSpc>
                          <a:spcPct val="107000"/>
                        </a:lnSpc>
                        <a:spcAft>
                          <a:spcPts val="800"/>
                        </a:spcAft>
                      </a:pPr>
                      <a:r>
                        <a:rPr lang="en-US" sz="1800">
                          <a:effectLst/>
                          <a:latin typeface="Times New Roman" panose="02020603050405020304" pitchFamily="18" charset="0"/>
                          <a:cs typeface="Times New Roman" panose="02020603050405020304" pitchFamily="18" charset="0"/>
                        </a:rPr>
                        <a:t>int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         5</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Primary key</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Id of user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extLst>
                  <a:ext uri="{0D108BD9-81ED-4DB2-BD59-A6C34878D82A}">
                    <a16:rowId xmlns:a16="http://schemas.microsoft.com/office/drawing/2014/main" val="2751299868"/>
                  </a:ext>
                </a:extLst>
              </a:tr>
              <a:tr h="261506">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2</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doctor_id</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int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         5</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144145" algn="ctr">
                        <a:lnSpc>
                          <a:spcPct val="107000"/>
                        </a:lnSpc>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Id of doctor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extLst>
                  <a:ext uri="{0D108BD9-81ED-4DB2-BD59-A6C34878D82A}">
                    <a16:rowId xmlns:a16="http://schemas.microsoft.com/office/drawing/2014/main" val="3480689407"/>
                  </a:ext>
                </a:extLst>
              </a:tr>
              <a:tr h="541877">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3</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name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varchar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30</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144145" algn="ctr">
                        <a:lnSpc>
                          <a:spcPct val="107000"/>
                        </a:lnSpc>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  Name of user</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extLst>
                  <a:ext uri="{0D108BD9-81ED-4DB2-BD59-A6C34878D82A}">
                    <a16:rowId xmlns:a16="http://schemas.microsoft.com/office/drawing/2014/main" val="3723851155"/>
                  </a:ext>
                </a:extLst>
              </a:tr>
              <a:tr h="541877">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4</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address</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varchar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35</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144145" algn="ctr">
                        <a:lnSpc>
                          <a:spcPct val="107000"/>
                        </a:lnSpc>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Address of user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extLst>
                  <a:ext uri="{0D108BD9-81ED-4DB2-BD59-A6C34878D82A}">
                    <a16:rowId xmlns:a16="http://schemas.microsoft.com/office/drawing/2014/main" val="1581243108"/>
                  </a:ext>
                </a:extLst>
              </a:tr>
              <a:tr h="541877">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5</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contact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varchar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14</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144145" algn="ctr">
                        <a:lnSpc>
                          <a:spcPct val="107000"/>
                        </a:lnSpc>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Contact of user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extLst>
                  <a:ext uri="{0D108BD9-81ED-4DB2-BD59-A6C34878D82A}">
                    <a16:rowId xmlns:a16="http://schemas.microsoft.com/office/drawing/2014/main" val="3285421520"/>
                  </a:ext>
                </a:extLst>
              </a:tr>
              <a:tr h="541877">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6</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username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varchar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20</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144145"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Username of user</a:t>
                      </a:r>
                      <a:endParaRPr lang="en-IN" sz="1800" dirty="0">
                        <a:effectLst/>
                        <a:latin typeface="Times New Roman" panose="02020603050405020304" pitchFamily="18" charset="0"/>
                        <a:cs typeface="Times New Roman" panose="02020603050405020304" pitchFamily="18" charset="0"/>
                      </a:endParaRPr>
                    </a:p>
                  </a:txBody>
                  <a:tcPr marL="63818" marR="63818" marT="0" marB="0"/>
                </a:tc>
                <a:extLst>
                  <a:ext uri="{0D108BD9-81ED-4DB2-BD59-A6C34878D82A}">
                    <a16:rowId xmlns:a16="http://schemas.microsoft.com/office/drawing/2014/main" val="4242647083"/>
                  </a:ext>
                </a:extLst>
              </a:tr>
              <a:tr h="541877">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7</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password</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varchar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10</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144145"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Passord</a:t>
                      </a:r>
                      <a:r>
                        <a:rPr lang="en-US" sz="1800" dirty="0">
                          <a:effectLst/>
                          <a:latin typeface="Times New Roman" panose="02020603050405020304" pitchFamily="18" charset="0"/>
                          <a:cs typeface="Times New Roman" panose="02020603050405020304" pitchFamily="18" charset="0"/>
                        </a:rPr>
                        <a:t> of user</a:t>
                      </a:r>
                      <a:endParaRPr lang="en-IN" sz="1800" dirty="0">
                        <a:effectLst/>
                        <a:latin typeface="Times New Roman" panose="02020603050405020304" pitchFamily="18" charset="0"/>
                        <a:cs typeface="Times New Roman" panose="02020603050405020304" pitchFamily="18" charset="0"/>
                      </a:endParaRPr>
                    </a:p>
                  </a:txBody>
                  <a:tcPr marL="63818" marR="63818" marT="0" marB="0"/>
                </a:tc>
                <a:extLst>
                  <a:ext uri="{0D108BD9-81ED-4DB2-BD59-A6C34878D82A}">
                    <a16:rowId xmlns:a16="http://schemas.microsoft.com/office/drawing/2014/main" val="2511091954"/>
                  </a:ext>
                </a:extLst>
              </a:tr>
              <a:tr h="1296730">
                <a:tc>
                  <a:txBody>
                    <a:bodyPr/>
                    <a:lstStyle/>
                    <a:p>
                      <a:pPr algn="ctr">
                        <a:lnSpc>
                          <a:spcPct val="107000"/>
                        </a:lnSpc>
                        <a:spcBef>
                          <a:spcPts val="1800"/>
                        </a:spcBef>
                        <a:spcAft>
                          <a:spcPts val="800"/>
                        </a:spcAft>
                      </a:pPr>
                      <a:r>
                        <a:rPr lang="en-US" sz="1800">
                          <a:effectLst/>
                          <a:latin typeface="Times New Roman" panose="02020603050405020304" pitchFamily="18" charset="0"/>
                          <a:cs typeface="Times New Roman" panose="02020603050405020304" pitchFamily="18" charset="0"/>
                        </a:rPr>
                        <a:t>8</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Bef>
                          <a:spcPts val="1800"/>
                        </a:spcBef>
                        <a:spcAft>
                          <a:spcPts val="800"/>
                        </a:spcAft>
                      </a:pPr>
                      <a:r>
                        <a:rPr lang="en-US" sz="1800">
                          <a:effectLst/>
                          <a:latin typeface="Times New Roman" panose="02020603050405020304" pitchFamily="18" charset="0"/>
                          <a:cs typeface="Times New Roman" panose="02020603050405020304" pitchFamily="18" charset="0"/>
                        </a:rPr>
                        <a:t>       type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Bef>
                          <a:spcPts val="1800"/>
                        </a:spcBef>
                        <a:spcAft>
                          <a:spcPts val="800"/>
                        </a:spcAft>
                      </a:pPr>
                      <a:r>
                        <a:rPr lang="en-US" sz="1800">
                          <a:effectLst/>
                          <a:latin typeface="Times New Roman" panose="02020603050405020304" pitchFamily="18" charset="0"/>
                          <a:cs typeface="Times New Roman" panose="02020603050405020304" pitchFamily="18" charset="0"/>
                        </a:rPr>
                        <a:t>     tinyint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Bef>
                          <a:spcPts val="1800"/>
                        </a:spcBef>
                        <a:spcAft>
                          <a:spcPts val="800"/>
                        </a:spcAft>
                      </a:pPr>
                      <a:r>
                        <a:rPr lang="en-US" sz="1800">
                          <a:effectLst/>
                          <a:latin typeface="Times New Roman" panose="02020603050405020304" pitchFamily="18" charset="0"/>
                          <a:cs typeface="Times New Roman" panose="02020603050405020304" pitchFamily="18" charset="0"/>
                        </a:rPr>
                        <a:t>         1</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marL="144145" algn="ctr">
                        <a:lnSpc>
                          <a:spcPct val="107000"/>
                        </a:lnSpc>
                        <a:spcBef>
                          <a:spcPts val="1800"/>
                        </a:spcBef>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tc>
                  <a:txBody>
                    <a:bodyPr/>
                    <a:lstStyle/>
                    <a:p>
                      <a:pPr algn="ctr">
                        <a:lnSpc>
                          <a:spcPct val="107000"/>
                        </a:lnSpc>
                        <a:spcAft>
                          <a:spcPts val="8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 = Admin,</a:t>
                      </a:r>
                    </a:p>
                    <a:p>
                      <a:pPr algn="ctr">
                        <a:lnSpc>
                          <a:spcPct val="107000"/>
                        </a:lnSpc>
                        <a:spcAft>
                          <a:spcPts val="8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 = Doctor,</a:t>
                      </a:r>
                    </a:p>
                    <a:p>
                      <a:pPr algn="ctr">
                        <a:lnSpc>
                          <a:spcPct val="107000"/>
                        </a:lnSpc>
                        <a:spcAft>
                          <a:spcPts val="8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 = User [Patient]</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818" marR="63818" marT="0" marB="0"/>
                </a:tc>
                <a:extLst>
                  <a:ext uri="{0D108BD9-81ED-4DB2-BD59-A6C34878D82A}">
                    <a16:rowId xmlns:a16="http://schemas.microsoft.com/office/drawing/2014/main" val="3135615615"/>
                  </a:ext>
                </a:extLst>
              </a:tr>
            </a:tbl>
          </a:graphicData>
        </a:graphic>
      </p:graphicFrame>
    </p:spTree>
    <p:extLst>
      <p:ext uri="{BB962C8B-B14F-4D97-AF65-F5344CB8AC3E}">
        <p14:creationId xmlns:p14="http://schemas.microsoft.com/office/powerpoint/2010/main" val="1727813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1D14432-FAC2-1370-7105-0AA6376999A6}"/>
              </a:ext>
            </a:extLst>
          </p:cNvPr>
          <p:cNvSpPr/>
          <p:nvPr/>
        </p:nvSpPr>
        <p:spPr>
          <a:xfrm>
            <a:off x="1873622" y="627529"/>
            <a:ext cx="3110753" cy="475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50000"/>
                  </a:schemeClr>
                </a:solidFill>
                <a:latin typeface="Times New Roman" panose="02020603050405020304" pitchFamily="18" charset="0"/>
                <a:cs typeface="Times New Roman" panose="02020603050405020304" pitchFamily="18" charset="0"/>
              </a:rPr>
              <a:t>TABLE </a:t>
            </a:r>
            <a:r>
              <a:rPr lang="en-US" dirty="0">
                <a:solidFill>
                  <a:schemeClr val="accent2">
                    <a:lumMod val="50000"/>
                  </a:schemeClr>
                </a:solidFill>
                <a:latin typeface="Times New Roman" panose="02020603050405020304" pitchFamily="18" charset="0"/>
                <a:cs typeface="Times New Roman" panose="02020603050405020304" pitchFamily="18" charset="0"/>
              </a:rPr>
              <a:t>7</a:t>
            </a:r>
            <a:r>
              <a:rPr lang="en-US" sz="1800" dirty="0">
                <a:solidFill>
                  <a:schemeClr val="accent2">
                    <a:lumMod val="50000"/>
                  </a:schemeClr>
                </a:solidFill>
                <a:latin typeface="Times New Roman" panose="02020603050405020304" pitchFamily="18" charset="0"/>
                <a:cs typeface="Times New Roman" panose="02020603050405020304" pitchFamily="18" charset="0"/>
              </a:rPr>
              <a:t> : - </a:t>
            </a:r>
            <a:r>
              <a:rPr lang="en-US" sz="1800" dirty="0" err="1">
                <a:solidFill>
                  <a:schemeClr val="accent2">
                    <a:lumMod val="50000"/>
                  </a:schemeClr>
                </a:solidFill>
                <a:latin typeface="Times New Roman" panose="02020603050405020304" pitchFamily="18" charset="0"/>
                <a:cs typeface="Times New Roman" panose="02020603050405020304" pitchFamily="18" charset="0"/>
              </a:rPr>
              <a:t>system_settings</a:t>
            </a:r>
            <a:endParaRPr lang="en-IN" dirty="0"/>
          </a:p>
        </p:txBody>
      </p:sp>
      <p:graphicFrame>
        <p:nvGraphicFramePr>
          <p:cNvPr id="3" name="Table 2">
            <a:extLst>
              <a:ext uri="{FF2B5EF4-FFF2-40B4-BE49-F238E27FC236}">
                <a16:creationId xmlns:a16="http://schemas.microsoft.com/office/drawing/2014/main" id="{57BC3B00-153B-A399-063C-A444FCD55A20}"/>
              </a:ext>
            </a:extLst>
          </p:cNvPr>
          <p:cNvGraphicFramePr>
            <a:graphicFrameLocks noGrp="1"/>
          </p:cNvGraphicFramePr>
          <p:nvPr>
            <p:extLst>
              <p:ext uri="{D42A27DB-BD31-4B8C-83A1-F6EECF244321}">
                <p14:modId xmlns:p14="http://schemas.microsoft.com/office/powerpoint/2010/main" val="3141633856"/>
              </p:ext>
            </p:extLst>
          </p:nvPr>
        </p:nvGraphicFramePr>
        <p:xfrm>
          <a:off x="3704281" y="1520350"/>
          <a:ext cx="7725720" cy="4659316"/>
        </p:xfrm>
        <a:graphic>
          <a:graphicData uri="http://schemas.openxmlformats.org/drawingml/2006/table">
            <a:tbl>
              <a:tblPr firstRow="1" firstCol="1" bandRow="1">
                <a:tableStyleId>{5C22544A-7EE6-4342-B048-85BDC9FD1C3A}</a:tableStyleId>
              </a:tblPr>
              <a:tblGrid>
                <a:gridCol w="1260075">
                  <a:extLst>
                    <a:ext uri="{9D8B030D-6E8A-4147-A177-3AD203B41FA5}">
                      <a16:colId xmlns:a16="http://schemas.microsoft.com/office/drawing/2014/main" val="1939282618"/>
                    </a:ext>
                  </a:extLst>
                </a:gridCol>
                <a:gridCol w="1260075">
                  <a:extLst>
                    <a:ext uri="{9D8B030D-6E8A-4147-A177-3AD203B41FA5}">
                      <a16:colId xmlns:a16="http://schemas.microsoft.com/office/drawing/2014/main" val="73302274"/>
                    </a:ext>
                  </a:extLst>
                </a:gridCol>
                <a:gridCol w="1260914">
                  <a:extLst>
                    <a:ext uri="{9D8B030D-6E8A-4147-A177-3AD203B41FA5}">
                      <a16:colId xmlns:a16="http://schemas.microsoft.com/office/drawing/2014/main" val="1581761935"/>
                    </a:ext>
                  </a:extLst>
                </a:gridCol>
                <a:gridCol w="1260914">
                  <a:extLst>
                    <a:ext uri="{9D8B030D-6E8A-4147-A177-3AD203B41FA5}">
                      <a16:colId xmlns:a16="http://schemas.microsoft.com/office/drawing/2014/main" val="786918267"/>
                    </a:ext>
                  </a:extLst>
                </a:gridCol>
                <a:gridCol w="1260914">
                  <a:extLst>
                    <a:ext uri="{9D8B030D-6E8A-4147-A177-3AD203B41FA5}">
                      <a16:colId xmlns:a16="http://schemas.microsoft.com/office/drawing/2014/main" val="1850117124"/>
                    </a:ext>
                  </a:extLst>
                </a:gridCol>
                <a:gridCol w="1422828">
                  <a:extLst>
                    <a:ext uri="{9D8B030D-6E8A-4147-A177-3AD203B41FA5}">
                      <a16:colId xmlns:a16="http://schemas.microsoft.com/office/drawing/2014/main" val="3819564063"/>
                    </a:ext>
                  </a:extLst>
                </a:gridCol>
              </a:tblGrid>
              <a:tr h="0">
                <a:tc>
                  <a:txBody>
                    <a:bodyPr/>
                    <a:lstStyle/>
                    <a:p>
                      <a:pPr marL="215900" algn="ctr">
                        <a:lnSpc>
                          <a:spcPct val="107000"/>
                        </a:lnSpc>
                        <a:spcAft>
                          <a:spcPts val="800"/>
                        </a:spcAft>
                      </a:pPr>
                      <a:r>
                        <a:rPr lang="en-US" sz="1800">
                          <a:effectLst/>
                          <a:latin typeface="Times New Roman" panose="02020603050405020304" pitchFamily="18" charset="0"/>
                          <a:cs typeface="Times New Roman" panose="02020603050405020304" pitchFamily="18" charset="0"/>
                        </a:rPr>
                        <a:t>Sr no.</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Field Name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1755" algn="ctr">
                        <a:lnSpc>
                          <a:spcPct val="107000"/>
                        </a:lnSpc>
                        <a:spcAft>
                          <a:spcPts val="800"/>
                        </a:spcAft>
                      </a:pPr>
                      <a:r>
                        <a:rPr lang="en-US" sz="1800">
                          <a:effectLst/>
                          <a:latin typeface="Times New Roman" panose="02020603050405020304" pitchFamily="18" charset="0"/>
                          <a:cs typeface="Times New Roman" panose="02020603050405020304" pitchFamily="18" charset="0"/>
                        </a:rPr>
                        <a:t>Data Type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520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Size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1755" algn="ctr">
                        <a:lnSpc>
                          <a:spcPct val="107000"/>
                        </a:lnSpc>
                        <a:spcAft>
                          <a:spcPts val="800"/>
                        </a:spcAft>
                      </a:pPr>
                      <a:r>
                        <a:rPr lang="en-US" sz="1800">
                          <a:effectLst/>
                          <a:latin typeface="Times New Roman" panose="02020603050405020304" pitchFamily="18" charset="0"/>
                          <a:cs typeface="Times New Roman" panose="02020603050405020304" pitchFamily="18" charset="0"/>
                        </a:rPr>
                        <a:t>Constrain</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Description</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6974752"/>
                  </a:ext>
                </a:extLst>
              </a:tr>
              <a:tr h="0">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id</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23850"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int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5</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6195"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Primary key</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Id of system</a:t>
                      </a:r>
                      <a:endParaRPr lang="en-IN" sz="1800">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      setting</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604191"/>
                  </a:ext>
                </a:extLst>
              </a:tr>
              <a:tr h="0">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2</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name</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varchar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30</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  Name of the system</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9749235"/>
                  </a:ext>
                </a:extLst>
              </a:tr>
              <a:tr h="0">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3</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email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varchar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30</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   E-mail for</a:t>
                      </a:r>
                      <a:r>
                        <a:rPr lang="en-IN" sz="1800"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contact &amp; user</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1028861"/>
                  </a:ext>
                </a:extLst>
              </a:tr>
              <a:tr h="0">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4</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contact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varchar</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14</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   Contact of end user</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1352394"/>
                  </a:ext>
                </a:extLst>
              </a:tr>
              <a:tr h="0">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5</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cover_img</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text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30</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 Image path of</a:t>
                      </a:r>
                      <a:r>
                        <a:rPr lang="en-IN" sz="1800"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cover image</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3422244"/>
                  </a:ext>
                </a:extLst>
              </a:tr>
              <a:tr h="411480">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6</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about_content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text</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900</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44145" algn="ctr">
                        <a:lnSpc>
                          <a:spcPct val="107000"/>
                        </a:lnSpc>
                        <a:spcBef>
                          <a:spcPts val="600"/>
                        </a:spcBef>
                        <a:spcAft>
                          <a:spcPts val="800"/>
                        </a:spcAft>
                      </a:pPr>
                      <a:r>
                        <a:rPr lang="en-US" sz="1800">
                          <a:effectLst/>
                          <a:latin typeface="Times New Roman" panose="02020603050405020304" pitchFamily="18" charset="0"/>
                          <a:cs typeface="Times New Roman" panose="02020603050405020304" pitchFamily="18" charset="0"/>
                        </a:rPr>
                        <a:t>Not null</a:t>
                      </a:r>
                      <a:endParaRPr lang="en-IN" sz="180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800" dirty="0">
                          <a:effectLst/>
                          <a:latin typeface="Times New Roman" panose="02020603050405020304" pitchFamily="18" charset="0"/>
                          <a:cs typeface="Times New Roman" panose="02020603050405020304" pitchFamily="18" charset="0"/>
                        </a:rPr>
                        <a:t>Content of       about page</a:t>
                      </a:r>
                      <a:endParaRPr lang="en-IN" sz="180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0625360"/>
                  </a:ext>
                </a:extLst>
              </a:tr>
            </a:tbl>
          </a:graphicData>
        </a:graphic>
      </p:graphicFrame>
    </p:spTree>
    <p:extLst>
      <p:ext uri="{BB962C8B-B14F-4D97-AF65-F5344CB8AC3E}">
        <p14:creationId xmlns:p14="http://schemas.microsoft.com/office/powerpoint/2010/main" val="2733113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oll: Vertical 1">
            <a:extLst>
              <a:ext uri="{FF2B5EF4-FFF2-40B4-BE49-F238E27FC236}">
                <a16:creationId xmlns:a16="http://schemas.microsoft.com/office/drawing/2014/main" id="{F35E4E6C-0F46-8037-B331-72F31A06135E}"/>
              </a:ext>
            </a:extLst>
          </p:cNvPr>
          <p:cNvSpPr/>
          <p:nvPr/>
        </p:nvSpPr>
        <p:spPr>
          <a:xfrm>
            <a:off x="2214842" y="2876410"/>
            <a:ext cx="8820710" cy="1105180"/>
          </a:xfrm>
          <a:prstGeom prst="verticalScroll">
            <a:avLst/>
          </a:prstGeom>
          <a:solidFill>
            <a:schemeClr val="accent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tabLst>
                <a:tab pos="4991100" algn="l"/>
              </a:tabLst>
            </a:pPr>
            <a:r>
              <a:rPr lang="en-US" sz="4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INPUT – OUTPUT DESIGN</a:t>
            </a:r>
            <a:endParaRPr lang="en-IN" sz="4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768804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1E526-3371-478A-96E6-FC83B1F65249}"/>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Rectangle: Rounded Corners 6">
            <a:extLst>
              <a:ext uri="{FF2B5EF4-FFF2-40B4-BE49-F238E27FC236}">
                <a16:creationId xmlns:a16="http://schemas.microsoft.com/office/drawing/2014/main" id="{80F51407-9403-1D07-A8DD-19E650EE972B}"/>
              </a:ext>
            </a:extLst>
          </p:cNvPr>
          <p:cNvSpPr/>
          <p:nvPr/>
        </p:nvSpPr>
        <p:spPr>
          <a:xfrm>
            <a:off x="2088775" y="334609"/>
            <a:ext cx="4988299" cy="355169"/>
          </a:xfrm>
          <a:prstGeom prst="roundRect">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500" dirty="0">
                <a:latin typeface="Times New Roman" panose="02020603050405020304" pitchFamily="18" charset="0"/>
                <a:cs typeface="Times New Roman" panose="02020603050405020304" pitchFamily="18" charset="0"/>
              </a:rPr>
              <a:t>ADMIN INTERFACE DESIGN</a:t>
            </a:r>
            <a:endParaRPr lang="en-IN" sz="25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092193-06DA-4DEB-D8E2-BAECAE968EF6}"/>
              </a:ext>
            </a:extLst>
          </p:cNvPr>
          <p:cNvSpPr txBox="1"/>
          <p:nvPr/>
        </p:nvSpPr>
        <p:spPr>
          <a:xfrm>
            <a:off x="1967752" y="1093694"/>
            <a:ext cx="217842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ADMIN PAGE : - </a:t>
            </a:r>
            <a:endParaRPr lang="en-IN"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B3F4E4E-ED59-A538-FC86-E9A54806F1FC}"/>
              </a:ext>
            </a:extLst>
          </p:cNvPr>
          <p:cNvSpPr txBox="1"/>
          <p:nvPr/>
        </p:nvSpPr>
        <p:spPr>
          <a:xfrm>
            <a:off x="4025152" y="1093694"/>
            <a:ext cx="7271682" cy="1063304"/>
          </a:xfrm>
          <a:prstGeom prst="rect">
            <a:avLst/>
          </a:prstGeom>
          <a:noFill/>
        </p:spPr>
        <p:txBody>
          <a:bodyPr wrap="square" rtlCol="0">
            <a:spAutoFit/>
          </a:bodyPr>
          <a:lstStyle/>
          <a:p>
            <a:pPr marL="342900" lvl="0" indent="-342900">
              <a:lnSpc>
                <a:spcPct val="106000"/>
              </a:lnSpc>
              <a:spcAft>
                <a:spcPts val="800"/>
              </a:spcAft>
              <a:buFont typeface="Wingdings" panose="05000000000000000000" pitchFamily="2" charset="2"/>
              <a:buChar char=""/>
              <a:tabLst>
                <a:tab pos="53340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Admin login in doctor’s appointment System to update or delete the appointment. </a:t>
            </a:r>
          </a:p>
          <a:p>
            <a:pPr marL="342900" lvl="0" indent="-342900">
              <a:lnSpc>
                <a:spcPct val="106000"/>
              </a:lnSpc>
              <a:spcAft>
                <a:spcPts val="800"/>
              </a:spcAft>
              <a:buFont typeface="Wingdings" panose="05000000000000000000" pitchFamily="2" charset="2"/>
              <a:buChar char=""/>
              <a:tabLst>
                <a:tab pos="53340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Admin login to manage all System Information.</a:t>
            </a:r>
          </a:p>
          <a:p>
            <a:pPr marL="342900" lvl="0" indent="-342900">
              <a:lnSpc>
                <a:spcPct val="106000"/>
              </a:lnSpc>
              <a:spcAft>
                <a:spcPts val="800"/>
              </a:spcAft>
              <a:buFont typeface="Wingdings" panose="05000000000000000000" pitchFamily="2" charset="2"/>
              <a:buChar char=""/>
              <a:tabLst>
                <a:tab pos="53340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All user and doctor Details and Information.</a:t>
            </a:r>
          </a:p>
        </p:txBody>
      </p:sp>
      <p:pic>
        <p:nvPicPr>
          <p:cNvPr id="3" name="Picture 2">
            <a:extLst>
              <a:ext uri="{FF2B5EF4-FFF2-40B4-BE49-F238E27FC236}">
                <a16:creationId xmlns:a16="http://schemas.microsoft.com/office/drawing/2014/main" id="{18845FA1-DE85-717F-ADDF-BA8064E8F7B9}"/>
              </a:ext>
            </a:extLst>
          </p:cNvPr>
          <p:cNvPicPr>
            <a:picLocks noChangeAspect="1"/>
          </p:cNvPicPr>
          <p:nvPr/>
        </p:nvPicPr>
        <p:blipFill>
          <a:blip r:embed="rId2"/>
          <a:stretch>
            <a:fillRect/>
          </a:stretch>
        </p:blipFill>
        <p:spPr>
          <a:xfrm>
            <a:off x="3119717" y="2465294"/>
            <a:ext cx="8310284" cy="3861734"/>
          </a:xfrm>
          <a:prstGeom prst="rect">
            <a:avLst/>
          </a:prstGeom>
          <a:ln w="38100">
            <a:solidFill>
              <a:schemeClr val="tx1"/>
            </a:solidFill>
          </a:ln>
        </p:spPr>
      </p:pic>
    </p:spTree>
    <p:extLst>
      <p:ext uri="{BB962C8B-B14F-4D97-AF65-F5344CB8AC3E}">
        <p14:creationId xmlns:p14="http://schemas.microsoft.com/office/powerpoint/2010/main" val="1914027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6DAFF9-2D5A-43CC-B1F6-6DD78A1376B8}"/>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TextBox 6">
            <a:extLst>
              <a:ext uri="{FF2B5EF4-FFF2-40B4-BE49-F238E27FC236}">
                <a16:creationId xmlns:a16="http://schemas.microsoft.com/office/drawing/2014/main" id="{C61A4D3B-B83F-0FD4-5BE0-634C84ED197B}"/>
              </a:ext>
            </a:extLst>
          </p:cNvPr>
          <p:cNvSpPr txBox="1"/>
          <p:nvPr/>
        </p:nvSpPr>
        <p:spPr>
          <a:xfrm>
            <a:off x="1465728" y="542149"/>
            <a:ext cx="283733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DASHBOARD PAGE : - </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E87B2B2-D9EE-A9D8-0CB4-A33943387CA8}"/>
              </a:ext>
            </a:extLst>
          </p:cNvPr>
          <p:cNvSpPr txBox="1"/>
          <p:nvPr/>
        </p:nvSpPr>
        <p:spPr>
          <a:xfrm>
            <a:off x="4267199" y="625744"/>
            <a:ext cx="7199965" cy="967573"/>
          </a:xfrm>
          <a:prstGeom prst="rect">
            <a:avLst/>
          </a:prstGeom>
          <a:noFill/>
        </p:spPr>
        <p:txBody>
          <a:bodyPr wrap="square" rtlCol="0">
            <a:spAutoFit/>
          </a:bodyPr>
          <a:lstStyle/>
          <a:p>
            <a:pPr marL="342900" lvl="0" indent="-342900" algn="just">
              <a:lnSpc>
                <a:spcPct val="107000"/>
              </a:lnSpc>
              <a:spcAft>
                <a:spcPts val="800"/>
              </a:spcAft>
              <a:buFont typeface="Wingdings" panose="05000000000000000000" pitchFamily="2" charset="2"/>
              <a:buChar char=""/>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dashboard page that display total number of users, doctor, appointment and also feedback.</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 can also view specific pages from this page by click on arrow.</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7003043-05B5-A75D-7BEA-8FFCE674EEE3}"/>
              </a:ext>
            </a:extLst>
          </p:cNvPr>
          <p:cNvPicPr>
            <a:picLocks noChangeAspect="1"/>
          </p:cNvPicPr>
          <p:nvPr/>
        </p:nvPicPr>
        <p:blipFill>
          <a:blip r:embed="rId2"/>
          <a:stretch>
            <a:fillRect/>
          </a:stretch>
        </p:blipFill>
        <p:spPr>
          <a:xfrm>
            <a:off x="3019424" y="1802866"/>
            <a:ext cx="8772525" cy="4655083"/>
          </a:xfrm>
          <a:prstGeom prst="rect">
            <a:avLst/>
          </a:prstGeom>
          <a:ln w="38100">
            <a:solidFill>
              <a:srgbClr val="000000"/>
            </a:solidFill>
          </a:ln>
        </p:spPr>
      </p:pic>
    </p:spTree>
    <p:extLst>
      <p:ext uri="{BB962C8B-B14F-4D97-AF65-F5344CB8AC3E}">
        <p14:creationId xmlns:p14="http://schemas.microsoft.com/office/powerpoint/2010/main" val="141461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33181C2-5D71-E131-874F-88D4F87243AB}"/>
              </a:ext>
            </a:extLst>
          </p:cNvPr>
          <p:cNvSpPr txBox="1"/>
          <p:nvPr/>
        </p:nvSpPr>
        <p:spPr>
          <a:xfrm>
            <a:off x="1570503" y="619095"/>
            <a:ext cx="283733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ADD DOCTOR : - </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E67C392-8A85-79FC-6D25-C84F97E565A5}"/>
              </a:ext>
            </a:extLst>
          </p:cNvPr>
          <p:cNvPicPr>
            <a:picLocks noChangeAspect="1"/>
          </p:cNvPicPr>
          <p:nvPr/>
        </p:nvPicPr>
        <p:blipFill rotWithShape="1">
          <a:blip r:embed="rId2"/>
          <a:srcRect t="12083" b="5183"/>
          <a:stretch/>
        </p:blipFill>
        <p:spPr>
          <a:xfrm>
            <a:off x="3571874" y="1914585"/>
            <a:ext cx="8134349" cy="41242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cap="sq" cmpd="thickThin">
            <a:solidFill>
              <a:schemeClr val="tx1"/>
            </a:solidFill>
            <a:miter lim="800000"/>
          </a:ln>
          <a:effectLst/>
        </p:spPr>
      </p:pic>
      <p:sp>
        <p:nvSpPr>
          <p:cNvPr id="11" name="TextBox 10">
            <a:extLst>
              <a:ext uri="{FF2B5EF4-FFF2-40B4-BE49-F238E27FC236}">
                <a16:creationId xmlns:a16="http://schemas.microsoft.com/office/drawing/2014/main" id="{DC154A5A-A385-5D5B-48B7-AB9761B427C8}"/>
              </a:ext>
            </a:extLst>
          </p:cNvPr>
          <p:cNvSpPr txBox="1"/>
          <p:nvPr/>
        </p:nvSpPr>
        <p:spPr>
          <a:xfrm>
            <a:off x="3781424" y="619095"/>
            <a:ext cx="7848599" cy="584775"/>
          </a:xfrm>
          <a:prstGeom prst="rect">
            <a:avLst/>
          </a:prstGeom>
          <a:noFill/>
        </p:spPr>
        <p:txBody>
          <a:bodyPr wrap="square">
            <a:spAutoFit/>
          </a:bodyPr>
          <a:lstStyle/>
          <a:p>
            <a:pPr algn="just"/>
            <a:r>
              <a:rPr lang="en-IN" sz="1600" kern="0" dirty="0">
                <a:effectLst/>
                <a:latin typeface="Times New Roman" panose="02020603050405020304" pitchFamily="18" charset="0"/>
                <a:ea typeface="Calibri" panose="020F0502020204030204" pitchFamily="34" charset="0"/>
              </a:rPr>
              <a:t>Admin can add, update, delete doctor information like name, address, specialty, email and password etc., </a:t>
            </a:r>
            <a:endParaRPr lang="en-IN" sz="1600" dirty="0"/>
          </a:p>
        </p:txBody>
      </p:sp>
    </p:spTree>
    <p:extLst>
      <p:ext uri="{BB962C8B-B14F-4D97-AF65-F5344CB8AC3E}">
        <p14:creationId xmlns:p14="http://schemas.microsoft.com/office/powerpoint/2010/main" val="212438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979A9B-23A6-87EE-2FDB-9622466D0E98}"/>
              </a:ext>
            </a:extLst>
          </p:cNvPr>
          <p:cNvSpPr txBox="1"/>
          <p:nvPr/>
        </p:nvSpPr>
        <p:spPr>
          <a:xfrm>
            <a:off x="1570502" y="619095"/>
            <a:ext cx="393494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ADD MEDICAL SPECIALTIES : - </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B5E001B-BF67-0728-1129-0870E7B02005}"/>
              </a:ext>
            </a:extLst>
          </p:cNvPr>
          <p:cNvPicPr>
            <a:picLocks noChangeAspect="1"/>
          </p:cNvPicPr>
          <p:nvPr/>
        </p:nvPicPr>
        <p:blipFill rotWithShape="1">
          <a:blip r:embed="rId2"/>
          <a:srcRect t="11806" b="5833"/>
          <a:stretch/>
        </p:blipFill>
        <p:spPr>
          <a:xfrm>
            <a:off x="3388364" y="1514476"/>
            <a:ext cx="8114659" cy="4505673"/>
          </a:xfrm>
          <a:prstGeom prst="rect">
            <a:avLst/>
          </a:prstGeom>
          <a:ln w="38100" cap="sq">
            <a:solidFill>
              <a:srgbClr val="000000"/>
            </a:solidFill>
            <a:miter lim="800000"/>
          </a:ln>
        </p:spPr>
      </p:pic>
      <p:sp>
        <p:nvSpPr>
          <p:cNvPr id="11" name="TextBox 10">
            <a:extLst>
              <a:ext uri="{FF2B5EF4-FFF2-40B4-BE49-F238E27FC236}">
                <a16:creationId xmlns:a16="http://schemas.microsoft.com/office/drawing/2014/main" id="{06F61E44-E188-D01B-689C-9FB63F6F9033}"/>
              </a:ext>
            </a:extLst>
          </p:cNvPr>
          <p:cNvSpPr txBox="1"/>
          <p:nvPr/>
        </p:nvSpPr>
        <p:spPr>
          <a:xfrm>
            <a:off x="5407023" y="625744"/>
            <a:ext cx="6096000" cy="606256"/>
          </a:xfrm>
          <a:prstGeom prst="rect">
            <a:avLst/>
          </a:prstGeom>
          <a:noFill/>
        </p:spPr>
        <p:txBody>
          <a:bodyPr wrap="square">
            <a:spAutoFit/>
          </a:bodyPr>
          <a:lstStyle/>
          <a:p>
            <a:pPr lvl="0" algn="just">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Medical specialties in doctor’s appointment system that add, update or delete medical specialty like cardiology, audiology, dentist etc.,</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0416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E4E6-BC70-49C1-9DA4-9B48CB847372}"/>
              </a:ext>
            </a:extLst>
          </p:cNvPr>
          <p:cNvSpPr>
            <a:spLocks noGrp="1"/>
          </p:cNvSpPr>
          <p:nvPr>
            <p:ph type="title"/>
          </p:nvPr>
        </p:nvSpPr>
        <p:spPr>
          <a:xfrm>
            <a:off x="2519265" y="624110"/>
            <a:ext cx="8985347" cy="934102"/>
          </a:xfrm>
        </p:spPr>
        <p:txBody>
          <a:bodyPr>
            <a:normAutofit/>
          </a:bodyPr>
          <a:lstStyle/>
          <a:p>
            <a:r>
              <a:rPr lang="en-US" sz="4800" dirty="0">
                <a:solidFill>
                  <a:schemeClr val="accent2">
                    <a:lumMod val="50000"/>
                  </a:schemeClr>
                </a:solidFill>
                <a:latin typeface="Times New Roman" pitchFamily="18" charset="0"/>
                <a:cs typeface="Times New Roman" pitchFamily="18" charset="0"/>
              </a:rPr>
              <a:t>OBJECTIVE OF SYSTEM</a:t>
            </a:r>
            <a:endParaRPr lang="en-IN" sz="4800" dirty="0">
              <a:solidFill>
                <a:schemeClr val="accent2">
                  <a:lumMod val="50000"/>
                </a:schemeClr>
              </a:solidFill>
            </a:endParaRPr>
          </a:p>
        </p:txBody>
      </p:sp>
      <p:sp>
        <p:nvSpPr>
          <p:cNvPr id="5" name="TextBox 4">
            <a:extLst>
              <a:ext uri="{FF2B5EF4-FFF2-40B4-BE49-F238E27FC236}">
                <a16:creationId xmlns:a16="http://schemas.microsoft.com/office/drawing/2014/main" id="{9EAD3471-43AD-0376-3C84-5DB778296706}"/>
              </a:ext>
            </a:extLst>
          </p:cNvPr>
          <p:cNvSpPr txBox="1"/>
          <p:nvPr/>
        </p:nvSpPr>
        <p:spPr>
          <a:xfrm>
            <a:off x="1846729" y="2008094"/>
            <a:ext cx="9592236" cy="4623830"/>
          </a:xfrm>
          <a:prstGeom prst="rect">
            <a:avLst/>
          </a:prstGeom>
          <a:noFill/>
        </p:spPr>
        <p:txBody>
          <a:bodyPr wrap="square" rtlCol="0">
            <a:spAutoFit/>
          </a:bodyPr>
          <a:lstStyle/>
          <a:p>
            <a:pPr marL="342900" indent="-342900" algn="jus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doctor appointment system has been created because the problem that we are facing should be reduced to the patients and doctors in the clinic systems.</a:t>
            </a:r>
          </a:p>
          <a:p>
            <a:pPr marL="342900" indent="-3429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vision of the website application to give benefit to doctor and patient to reduce manual work.</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No knowledge is required for the user to use this system and also it is user-friendly.</a:t>
            </a:r>
          </a:p>
          <a:p>
            <a:pPr marL="457200" algn="just">
              <a:lnSpc>
                <a:spcPct val="107000"/>
              </a:lnSpc>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Helping people to search for doctors and get appointment is our main objectives. User can search doctors which can make sure to find specific doctor with an easy task.</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doctor will able to see all their appointments, which are appoint to patients at this online platform.</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33974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D00D41-418F-93A1-82ED-ABC5512EEEBE}"/>
              </a:ext>
            </a:extLst>
          </p:cNvPr>
          <p:cNvSpPr txBox="1"/>
          <p:nvPr/>
        </p:nvSpPr>
        <p:spPr>
          <a:xfrm>
            <a:off x="1541927" y="560243"/>
            <a:ext cx="393494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SYSTEM SETTING PAGE : - </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F52752F-87BD-9E6C-318D-36441F3FF4D4}"/>
              </a:ext>
            </a:extLst>
          </p:cNvPr>
          <p:cNvPicPr>
            <a:picLocks noChangeAspect="1"/>
          </p:cNvPicPr>
          <p:nvPr/>
        </p:nvPicPr>
        <p:blipFill rotWithShape="1">
          <a:blip r:embed="rId2"/>
          <a:srcRect t="19167" b="5278"/>
          <a:stretch/>
        </p:blipFill>
        <p:spPr>
          <a:xfrm>
            <a:off x="2962274" y="1714530"/>
            <a:ext cx="8305801" cy="4517726"/>
          </a:xfrm>
          <a:prstGeom prst="rect">
            <a:avLst/>
          </a:prstGeom>
          <a:ln w="38100" cap="sq">
            <a:solidFill>
              <a:srgbClr val="000000"/>
            </a:solidFill>
            <a:miter lim="800000"/>
          </a:ln>
        </p:spPr>
      </p:pic>
      <p:sp>
        <p:nvSpPr>
          <p:cNvPr id="11" name="TextBox 10">
            <a:extLst>
              <a:ext uri="{FF2B5EF4-FFF2-40B4-BE49-F238E27FC236}">
                <a16:creationId xmlns:a16="http://schemas.microsoft.com/office/drawing/2014/main" id="{86D424F4-EF18-FA0F-B649-35685DDC40FE}"/>
              </a:ext>
            </a:extLst>
          </p:cNvPr>
          <p:cNvSpPr txBox="1"/>
          <p:nvPr/>
        </p:nvSpPr>
        <p:spPr>
          <a:xfrm>
            <a:off x="4855855" y="560243"/>
            <a:ext cx="6564619" cy="606256"/>
          </a:xfrm>
          <a:prstGeom prst="rect">
            <a:avLst/>
          </a:prstGeom>
          <a:noFill/>
        </p:spPr>
        <p:txBody>
          <a:bodyPr wrap="square">
            <a:spAutoFit/>
          </a:bodyPr>
          <a:lstStyle/>
          <a:p>
            <a:pPr lvl="0" algn="just">
              <a:lnSpc>
                <a:spcPct val="107000"/>
              </a:lnSpc>
              <a:spcAft>
                <a:spcPts val="800"/>
              </a:spcAf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system setting admin can set mail id, contact, about us content of system and also set cover image for user side.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50378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A1ECF34-900D-7E07-D5EB-ECF90C985D02}"/>
              </a:ext>
            </a:extLst>
          </p:cNvPr>
          <p:cNvSpPr/>
          <p:nvPr/>
        </p:nvSpPr>
        <p:spPr>
          <a:xfrm>
            <a:off x="2088776" y="334609"/>
            <a:ext cx="5150224" cy="355169"/>
          </a:xfrm>
          <a:prstGeom prst="roundRect">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500" dirty="0">
                <a:latin typeface="Times New Roman" panose="02020603050405020304" pitchFamily="18" charset="0"/>
                <a:cs typeface="Times New Roman" panose="02020603050405020304" pitchFamily="18" charset="0"/>
              </a:rPr>
              <a:t>DOCTOR INTERFACE DESIGN</a:t>
            </a:r>
            <a:endParaRPr lang="en-IN" sz="25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CA09924-0F71-A590-5ED7-43452289DB24}"/>
              </a:ext>
            </a:extLst>
          </p:cNvPr>
          <p:cNvSpPr txBox="1"/>
          <p:nvPr/>
        </p:nvSpPr>
        <p:spPr>
          <a:xfrm>
            <a:off x="1665753" y="1007918"/>
            <a:ext cx="199184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LOGIN PAGE : - </a:t>
            </a:r>
            <a:endParaRPr lang="en-IN"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0D0604F-562A-3794-0053-D87E149C1C24}"/>
              </a:ext>
            </a:extLst>
          </p:cNvPr>
          <p:cNvPicPr>
            <a:picLocks noChangeAspect="1"/>
          </p:cNvPicPr>
          <p:nvPr/>
        </p:nvPicPr>
        <p:blipFill rotWithShape="1">
          <a:blip r:embed="rId2"/>
          <a:srcRect t="12083" b="5972"/>
          <a:stretch/>
        </p:blipFill>
        <p:spPr>
          <a:xfrm>
            <a:off x="3305174" y="2196099"/>
            <a:ext cx="8410575" cy="4333875"/>
          </a:xfrm>
          <a:prstGeom prst="rect">
            <a:avLst/>
          </a:prstGeom>
          <a:ln w="38100" cap="sq" cmpd="sng">
            <a:solidFill>
              <a:schemeClr val="tx1"/>
            </a:solidFill>
            <a:miter lim="800000"/>
          </a:ln>
        </p:spPr>
      </p:pic>
      <p:sp>
        <p:nvSpPr>
          <p:cNvPr id="13" name="TextBox 12">
            <a:extLst>
              <a:ext uri="{FF2B5EF4-FFF2-40B4-BE49-F238E27FC236}">
                <a16:creationId xmlns:a16="http://schemas.microsoft.com/office/drawing/2014/main" id="{E7F0A214-8B2E-A5F5-3A49-8816C6EF847C}"/>
              </a:ext>
            </a:extLst>
          </p:cNvPr>
          <p:cNvSpPr txBox="1"/>
          <p:nvPr/>
        </p:nvSpPr>
        <p:spPr>
          <a:xfrm>
            <a:off x="3590925" y="1007918"/>
            <a:ext cx="8124824" cy="1128450"/>
          </a:xfrm>
          <a:prstGeom prst="rect">
            <a:avLst/>
          </a:prstGeom>
          <a:noFill/>
        </p:spPr>
        <p:txBody>
          <a:bodyPr wrap="square">
            <a:spAutoFit/>
          </a:bodyPr>
          <a:lstStyle/>
          <a:p>
            <a:pPr marL="342900" lvl="0" indent="-342900" algn="just">
              <a:lnSpc>
                <a:spcPct val="107000"/>
              </a:lnSpc>
              <a:buFont typeface="Wingdings" panose="05000000000000000000" pitchFamily="2" charset="2"/>
              <a:buChar char="Ø"/>
              <a:tabLst>
                <a:tab pos="2531745"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 this login page doctor and also patient can log into their side by enter E-mail and its password.</a:t>
            </a:r>
          </a:p>
          <a:p>
            <a:pPr marL="612140" algn="just">
              <a:lnSpc>
                <a:spcPct val="107000"/>
              </a:lnSpc>
              <a:tabLst>
                <a:tab pos="2531745"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07000"/>
              </a:lnSpc>
              <a:spcAft>
                <a:spcPts val="800"/>
              </a:spcAft>
              <a:buFont typeface="Wingdings" panose="05000000000000000000" pitchFamily="2" charset="2"/>
              <a:buChar char="Ø"/>
              <a:tabLst>
                <a:tab pos="2531745"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When doctor or patient logged into the system, they redirect to their home page.</a:t>
            </a:r>
          </a:p>
        </p:txBody>
      </p:sp>
    </p:spTree>
    <p:extLst>
      <p:ext uri="{BB962C8B-B14F-4D97-AF65-F5344CB8AC3E}">
        <p14:creationId xmlns:p14="http://schemas.microsoft.com/office/powerpoint/2010/main" val="3799930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C46643-5519-4689-8B18-68D37E353117}"/>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7" name="TextBox 6">
            <a:extLst>
              <a:ext uri="{FF2B5EF4-FFF2-40B4-BE49-F238E27FC236}">
                <a16:creationId xmlns:a16="http://schemas.microsoft.com/office/drawing/2014/main" id="{563865EB-B182-8B1A-84E2-D0E5D59AF00C}"/>
              </a:ext>
            </a:extLst>
          </p:cNvPr>
          <p:cNvSpPr txBox="1"/>
          <p:nvPr/>
        </p:nvSpPr>
        <p:spPr>
          <a:xfrm>
            <a:off x="1438833" y="531767"/>
            <a:ext cx="371307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APPOINTMENT LIST PAGE : - </a:t>
            </a:r>
            <a:endParaRPr lang="en-IN"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287997F-2653-EB51-D178-CF355A4DBCE8}"/>
              </a:ext>
            </a:extLst>
          </p:cNvPr>
          <p:cNvPicPr>
            <a:picLocks noChangeAspect="1"/>
          </p:cNvPicPr>
          <p:nvPr/>
        </p:nvPicPr>
        <p:blipFill>
          <a:blip r:embed="rId2"/>
          <a:stretch>
            <a:fillRect/>
          </a:stretch>
        </p:blipFill>
        <p:spPr>
          <a:xfrm>
            <a:off x="3200400" y="2085975"/>
            <a:ext cx="8569138" cy="4493932"/>
          </a:xfrm>
          <a:prstGeom prst="rect">
            <a:avLst/>
          </a:prstGeom>
          <a:solidFill>
            <a:schemeClr val="tx1"/>
          </a:solidFill>
          <a:ln w="38100" cap="sq">
            <a:solidFill>
              <a:schemeClr val="tx1"/>
            </a:solidFill>
            <a:miter lim="800000"/>
          </a:ln>
        </p:spPr>
      </p:pic>
      <p:sp>
        <p:nvSpPr>
          <p:cNvPr id="13" name="TextBox 12">
            <a:extLst>
              <a:ext uri="{FF2B5EF4-FFF2-40B4-BE49-F238E27FC236}">
                <a16:creationId xmlns:a16="http://schemas.microsoft.com/office/drawing/2014/main" id="{B19E17F5-C5E5-6791-5D3A-7BB5A5E6B0E8}"/>
              </a:ext>
            </a:extLst>
          </p:cNvPr>
          <p:cNvSpPr txBox="1"/>
          <p:nvPr/>
        </p:nvSpPr>
        <p:spPr>
          <a:xfrm>
            <a:off x="4940939" y="531767"/>
            <a:ext cx="6828599" cy="1554208"/>
          </a:xfrm>
          <a:prstGeom prst="rect">
            <a:avLst/>
          </a:prstGeom>
          <a:noFill/>
        </p:spPr>
        <p:txBody>
          <a:bodyPr wrap="square">
            <a:spAutoFit/>
          </a:bodyPr>
          <a:lstStyle/>
          <a:p>
            <a:pPr marL="285750" lvl="0" indent="-285750" algn="just">
              <a:lnSpc>
                <a:spcPct val="107000"/>
              </a:lnSpc>
              <a:buFont typeface="Wingdings" panose="05000000000000000000" pitchFamily="2" charset="2"/>
              <a:buChar char="Ø"/>
            </a:pP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appointment page doctors can view particular appointments taken by patients.</a:t>
            </a:r>
            <a:endPar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a:lnSpc>
                <a:spcPct val="107000"/>
              </a:lnSpc>
              <a:buFont typeface="Wingdings" panose="05000000000000000000" pitchFamily="2" charset="2"/>
              <a:buChar char="Ø"/>
            </a:pP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doctors can cancel, rescheduled or confirm patient or end user request.</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1178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1B0F77-3F64-493D-80DC-8291E6B46F7B}"/>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TextBox 6">
            <a:extLst>
              <a:ext uri="{FF2B5EF4-FFF2-40B4-BE49-F238E27FC236}">
                <a16:creationId xmlns:a16="http://schemas.microsoft.com/office/drawing/2014/main" id="{05725576-D22B-EB43-10DB-11C6DFA282D4}"/>
              </a:ext>
            </a:extLst>
          </p:cNvPr>
          <p:cNvSpPr txBox="1"/>
          <p:nvPr/>
        </p:nvSpPr>
        <p:spPr>
          <a:xfrm>
            <a:off x="1534083" y="550817"/>
            <a:ext cx="371307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CHANGE PASSWORD PAGE : - </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2D892D9-7B91-565B-43B1-B7BEB12B862D}"/>
              </a:ext>
            </a:extLst>
          </p:cNvPr>
          <p:cNvPicPr>
            <a:picLocks noChangeAspect="1"/>
          </p:cNvPicPr>
          <p:nvPr/>
        </p:nvPicPr>
        <p:blipFill>
          <a:blip r:embed="rId2"/>
          <a:stretch>
            <a:fillRect/>
          </a:stretch>
        </p:blipFill>
        <p:spPr>
          <a:xfrm>
            <a:off x="3360646" y="1962149"/>
            <a:ext cx="8362950" cy="4435475"/>
          </a:xfrm>
          <a:prstGeom prst="rect">
            <a:avLst/>
          </a:prstGeom>
          <a:noFill/>
          <a:ln w="38100">
            <a:solidFill>
              <a:srgbClr val="000000"/>
            </a:solidFill>
          </a:ln>
        </p:spPr>
      </p:pic>
      <p:sp>
        <p:nvSpPr>
          <p:cNvPr id="11" name="TextBox 10">
            <a:extLst>
              <a:ext uri="{FF2B5EF4-FFF2-40B4-BE49-F238E27FC236}">
                <a16:creationId xmlns:a16="http://schemas.microsoft.com/office/drawing/2014/main" id="{FCD63999-04DC-FC09-0F28-44237D326537}"/>
              </a:ext>
            </a:extLst>
          </p:cNvPr>
          <p:cNvSpPr txBox="1"/>
          <p:nvPr/>
        </p:nvSpPr>
        <p:spPr>
          <a:xfrm>
            <a:off x="5131438" y="578119"/>
            <a:ext cx="6592157" cy="1263166"/>
          </a:xfrm>
          <a:prstGeom prst="rect">
            <a:avLst/>
          </a:prstGeom>
          <a:noFill/>
        </p:spPr>
        <p:txBody>
          <a:bodyPr wrap="square">
            <a:spAutoFit/>
          </a:bodyPr>
          <a:lstStyle/>
          <a:p>
            <a:pPr lvl="0"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change password page doctors enter their old password as well as new password and confirm password and new password or confirm password both are same and then click on update button so that doctor can change password.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9401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07857B-55CF-4F56-B9D3-85200C44CF56}"/>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7" name="TextBox 6">
            <a:extLst>
              <a:ext uri="{FF2B5EF4-FFF2-40B4-BE49-F238E27FC236}">
                <a16:creationId xmlns:a16="http://schemas.microsoft.com/office/drawing/2014/main" id="{2F663DB6-9583-B7CB-BAF5-85FABE111518}"/>
              </a:ext>
            </a:extLst>
          </p:cNvPr>
          <p:cNvSpPr txBox="1"/>
          <p:nvPr/>
        </p:nvSpPr>
        <p:spPr>
          <a:xfrm>
            <a:off x="1534083" y="550817"/>
            <a:ext cx="371307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DOCTORS DETAILS PAGE : - </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D559CDF-24DF-37E9-D933-1F71F7608FAF}"/>
              </a:ext>
            </a:extLst>
          </p:cNvPr>
          <p:cNvPicPr>
            <a:picLocks noChangeAspect="1"/>
          </p:cNvPicPr>
          <p:nvPr/>
        </p:nvPicPr>
        <p:blipFill>
          <a:blip r:embed="rId2"/>
          <a:stretch>
            <a:fillRect/>
          </a:stretch>
        </p:blipFill>
        <p:spPr>
          <a:xfrm>
            <a:off x="2828925" y="1895475"/>
            <a:ext cx="9020174" cy="4565650"/>
          </a:xfrm>
          <a:prstGeom prst="rect">
            <a:avLst/>
          </a:prstGeom>
          <a:ln w="38100">
            <a:solidFill>
              <a:srgbClr val="000000"/>
            </a:solidFill>
          </a:ln>
        </p:spPr>
      </p:pic>
      <p:sp>
        <p:nvSpPr>
          <p:cNvPr id="11" name="TextBox 10">
            <a:extLst>
              <a:ext uri="{FF2B5EF4-FFF2-40B4-BE49-F238E27FC236}">
                <a16:creationId xmlns:a16="http://schemas.microsoft.com/office/drawing/2014/main" id="{B151C5CB-E715-FD86-E83E-362C3C7C547E}"/>
              </a:ext>
            </a:extLst>
          </p:cNvPr>
          <p:cNvSpPr txBox="1"/>
          <p:nvPr/>
        </p:nvSpPr>
        <p:spPr>
          <a:xfrm>
            <a:off x="5000625" y="550817"/>
            <a:ext cx="6848474" cy="966803"/>
          </a:xfrm>
          <a:prstGeom prst="rect">
            <a:avLst/>
          </a:prstGeom>
          <a:noFill/>
        </p:spPr>
        <p:txBody>
          <a:bodyPr wrap="square">
            <a:spAutoFit/>
          </a:bodyPr>
          <a:lstStyle/>
          <a:p>
            <a:pPr lvl="0"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page doctors see their detail like name, profile picture, address, mobile number, email id and also schedule etc., he/she also update information by click on update button.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0514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574D5F-39DF-4B70-B896-2CA329765805}"/>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
        <p:nvSpPr>
          <p:cNvPr id="6" name="TextBox 5">
            <a:extLst>
              <a:ext uri="{FF2B5EF4-FFF2-40B4-BE49-F238E27FC236}">
                <a16:creationId xmlns:a16="http://schemas.microsoft.com/office/drawing/2014/main" id="{B625E0E6-74E6-97F5-92DF-F4B2D61045B0}"/>
              </a:ext>
            </a:extLst>
          </p:cNvPr>
          <p:cNvSpPr txBox="1"/>
          <p:nvPr/>
        </p:nvSpPr>
        <p:spPr>
          <a:xfrm>
            <a:off x="1467408" y="1103267"/>
            <a:ext cx="309506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REGISTRATION PAGE : - </a:t>
            </a:r>
            <a:endParaRPr lang="en-IN" sz="2000"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CBB6E01-D37D-4EDC-0BD5-28C9A1C11E4C}"/>
              </a:ext>
            </a:extLst>
          </p:cNvPr>
          <p:cNvSpPr/>
          <p:nvPr/>
        </p:nvSpPr>
        <p:spPr>
          <a:xfrm>
            <a:off x="1745875" y="439384"/>
            <a:ext cx="5178799" cy="355169"/>
          </a:xfrm>
          <a:prstGeom prst="roundRect">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500" dirty="0">
                <a:latin typeface="Times New Roman" panose="02020603050405020304" pitchFamily="18" charset="0"/>
                <a:cs typeface="Times New Roman" panose="02020603050405020304" pitchFamily="18" charset="0"/>
              </a:rPr>
              <a:t>PATIENT INTERFACE DESIGN.</a:t>
            </a:r>
            <a:endParaRPr lang="en-IN" sz="25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899456F-82F1-CB53-A5F0-70FCE40B6A37}"/>
              </a:ext>
            </a:extLst>
          </p:cNvPr>
          <p:cNvPicPr>
            <a:picLocks noChangeAspect="1"/>
          </p:cNvPicPr>
          <p:nvPr/>
        </p:nvPicPr>
        <p:blipFill>
          <a:blip r:embed="rId2"/>
          <a:stretch>
            <a:fillRect/>
          </a:stretch>
        </p:blipFill>
        <p:spPr>
          <a:xfrm>
            <a:off x="2933700" y="2095499"/>
            <a:ext cx="8886825" cy="4441825"/>
          </a:xfrm>
          <a:prstGeom prst="rect">
            <a:avLst/>
          </a:prstGeom>
          <a:ln w="38100">
            <a:solidFill>
              <a:schemeClr val="tx1"/>
            </a:solidFill>
          </a:ln>
        </p:spPr>
      </p:pic>
      <p:sp>
        <p:nvSpPr>
          <p:cNvPr id="12" name="TextBox 11">
            <a:extLst>
              <a:ext uri="{FF2B5EF4-FFF2-40B4-BE49-F238E27FC236}">
                <a16:creationId xmlns:a16="http://schemas.microsoft.com/office/drawing/2014/main" id="{86125CF7-F8E0-1FDF-6082-EBC49B95D617}"/>
              </a:ext>
            </a:extLst>
          </p:cNvPr>
          <p:cNvSpPr txBox="1"/>
          <p:nvPr/>
        </p:nvSpPr>
        <p:spPr>
          <a:xfrm>
            <a:off x="4438649" y="1128696"/>
            <a:ext cx="7381875" cy="966803"/>
          </a:xfrm>
          <a:prstGeom prst="rect">
            <a:avLst/>
          </a:prstGeom>
          <a:noFill/>
        </p:spPr>
        <p:txBody>
          <a:bodyPr wrap="square">
            <a:spAutoFit/>
          </a:bodyPr>
          <a:lstStyle/>
          <a:p>
            <a:pPr lvl="0"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registration page end user fill up all the information such as name, contact, address, E-mail, password etc., and then click on create button to create a new user of the system.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4592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40DD7A-264B-4D26-831C-8D44A4324A25}"/>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6" name="TextBox 5">
            <a:extLst>
              <a:ext uri="{FF2B5EF4-FFF2-40B4-BE49-F238E27FC236}">
                <a16:creationId xmlns:a16="http://schemas.microsoft.com/office/drawing/2014/main" id="{7699C5B3-1DEA-E9C2-1549-AE0BB679E3A4}"/>
              </a:ext>
            </a:extLst>
          </p:cNvPr>
          <p:cNvSpPr txBox="1"/>
          <p:nvPr/>
        </p:nvSpPr>
        <p:spPr>
          <a:xfrm>
            <a:off x="1515033" y="617492"/>
            <a:ext cx="361894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SET APPOINTMENT  PAGE : - </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55B9BFB-8571-4684-A48B-E58DE9857E5F}"/>
              </a:ext>
            </a:extLst>
          </p:cNvPr>
          <p:cNvPicPr>
            <a:picLocks noChangeAspect="1"/>
          </p:cNvPicPr>
          <p:nvPr/>
        </p:nvPicPr>
        <p:blipFill>
          <a:blip r:embed="rId2"/>
          <a:stretch>
            <a:fillRect/>
          </a:stretch>
        </p:blipFill>
        <p:spPr>
          <a:xfrm>
            <a:off x="3324504" y="2419350"/>
            <a:ext cx="8562975" cy="4035424"/>
          </a:xfrm>
          <a:prstGeom prst="rect">
            <a:avLst/>
          </a:prstGeom>
          <a:ln w="38100">
            <a:solidFill>
              <a:srgbClr val="000000"/>
            </a:solidFill>
          </a:ln>
        </p:spPr>
      </p:pic>
      <p:sp>
        <p:nvSpPr>
          <p:cNvPr id="10" name="TextBox 9">
            <a:extLst>
              <a:ext uri="{FF2B5EF4-FFF2-40B4-BE49-F238E27FC236}">
                <a16:creationId xmlns:a16="http://schemas.microsoft.com/office/drawing/2014/main" id="{04F65695-9F50-5EB8-94CC-EA9FA6E35AD7}"/>
              </a:ext>
            </a:extLst>
          </p:cNvPr>
          <p:cNvSpPr txBox="1"/>
          <p:nvPr/>
        </p:nvSpPr>
        <p:spPr>
          <a:xfrm>
            <a:off x="5038725" y="625744"/>
            <a:ext cx="6753224" cy="966803"/>
          </a:xfrm>
          <a:prstGeom prst="rect">
            <a:avLst/>
          </a:prstGeom>
          <a:noFill/>
        </p:spPr>
        <p:txBody>
          <a:bodyPr wrap="square">
            <a:spAutoFit/>
          </a:bodyPr>
          <a:lstStyle/>
          <a:p>
            <a:pPr lvl="0" algn="just">
              <a:lnSpc>
                <a:spcPct val="107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End user enter date and time according to particular doctor’s schedule and set appointment with doctor as request submit by patient to take appointment to doctor.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7F045DFF-A795-DCF4-2982-B94DCFA98410}"/>
              </a:ext>
            </a:extLst>
          </p:cNvPr>
          <p:cNvSpPr txBox="1"/>
          <p:nvPr/>
        </p:nvSpPr>
        <p:spPr>
          <a:xfrm>
            <a:off x="4695825" y="1623103"/>
            <a:ext cx="7096124" cy="670440"/>
          </a:xfrm>
          <a:prstGeom prst="rect">
            <a:avLst/>
          </a:prstGeom>
          <a:noFill/>
        </p:spPr>
        <p:txBody>
          <a:bodyPr wrap="square">
            <a:spAutoFit/>
          </a:bodyPr>
          <a:lstStyle/>
          <a:p>
            <a:pPr marL="285750" lvl="0" indent="-285750" algn="just">
              <a:lnSpc>
                <a:spcPct val="107000"/>
              </a:lnSpc>
              <a:spcAft>
                <a:spcPts val="8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Only register users can set appointment with doctor. If user not register then first register and then take appointment with doctor.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6972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BE38C9-8968-4034-8046-7F7BD1C71405}"/>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10" name="TextBox 9">
            <a:extLst>
              <a:ext uri="{FF2B5EF4-FFF2-40B4-BE49-F238E27FC236}">
                <a16:creationId xmlns:a16="http://schemas.microsoft.com/office/drawing/2014/main" id="{7436F929-322D-269A-6080-521155662563}"/>
              </a:ext>
            </a:extLst>
          </p:cNvPr>
          <p:cNvSpPr txBox="1"/>
          <p:nvPr/>
        </p:nvSpPr>
        <p:spPr>
          <a:xfrm>
            <a:off x="1515033" y="503192"/>
            <a:ext cx="379039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CHANGE PASSWORD PAGE : - </a:t>
            </a:r>
            <a:endParaRPr lang="en-IN"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6E18674-3296-0F02-52A1-4EAF76EDE9B0}"/>
              </a:ext>
            </a:extLst>
          </p:cNvPr>
          <p:cNvPicPr>
            <a:picLocks noChangeAspect="1"/>
          </p:cNvPicPr>
          <p:nvPr/>
        </p:nvPicPr>
        <p:blipFill>
          <a:blip r:embed="rId2"/>
          <a:stretch>
            <a:fillRect/>
          </a:stretch>
        </p:blipFill>
        <p:spPr>
          <a:xfrm>
            <a:off x="3305175" y="2474914"/>
            <a:ext cx="8420100" cy="3965575"/>
          </a:xfrm>
          <a:prstGeom prst="rect">
            <a:avLst/>
          </a:prstGeom>
          <a:ln w="38100">
            <a:solidFill>
              <a:schemeClr val="tx1"/>
            </a:solidFill>
          </a:ln>
        </p:spPr>
      </p:pic>
      <p:sp>
        <p:nvSpPr>
          <p:cNvPr id="14" name="TextBox 13">
            <a:extLst>
              <a:ext uri="{FF2B5EF4-FFF2-40B4-BE49-F238E27FC236}">
                <a16:creationId xmlns:a16="http://schemas.microsoft.com/office/drawing/2014/main" id="{BD16BCFE-2E45-FE98-B87A-5944D5287108}"/>
              </a:ext>
            </a:extLst>
          </p:cNvPr>
          <p:cNvSpPr txBox="1"/>
          <p:nvPr/>
        </p:nvSpPr>
        <p:spPr>
          <a:xfrm>
            <a:off x="5131439" y="544406"/>
            <a:ext cx="6593836" cy="1855893"/>
          </a:xfrm>
          <a:prstGeom prst="rect">
            <a:avLst/>
          </a:prstGeom>
          <a:noFill/>
        </p:spPr>
        <p:txBody>
          <a:bodyPr wrap="square">
            <a:spAutoFit/>
          </a:bodyPr>
          <a:lstStyle/>
          <a:p>
            <a:pPr lvl="0" algn="just">
              <a:lnSpc>
                <a:spcPct val="107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change password page user can be easily to change his/her password.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change password page End users enter their old password as well as new password and confirm password and click on update button so that End user can change password.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0784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croll: Vertical 6">
            <a:extLst>
              <a:ext uri="{FF2B5EF4-FFF2-40B4-BE49-F238E27FC236}">
                <a16:creationId xmlns:a16="http://schemas.microsoft.com/office/drawing/2014/main" id="{74E95EA2-F646-0EBB-416B-0BCA7A6B9B56}"/>
              </a:ext>
            </a:extLst>
          </p:cNvPr>
          <p:cNvSpPr/>
          <p:nvPr/>
        </p:nvSpPr>
        <p:spPr>
          <a:xfrm>
            <a:off x="2214842" y="2876410"/>
            <a:ext cx="8820710" cy="1105180"/>
          </a:xfrm>
          <a:prstGeom prst="verticalScroll">
            <a:avLst/>
          </a:prstGeom>
          <a:solidFill>
            <a:schemeClr val="accent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tabLst>
                <a:tab pos="4991100" algn="l"/>
              </a:tabLst>
            </a:pPr>
            <a:r>
              <a:rPr lang="en-US" sz="4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TEST CASE</a:t>
            </a:r>
            <a:endParaRPr lang="en-IN" sz="4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736587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1FEABB-6CB5-621E-5598-2D74F9127E57}"/>
              </a:ext>
            </a:extLst>
          </p:cNvPr>
          <p:cNvSpPr txBox="1"/>
          <p:nvPr/>
        </p:nvSpPr>
        <p:spPr>
          <a:xfrm>
            <a:off x="1515033" y="446042"/>
            <a:ext cx="20854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- 1 </a:t>
            </a: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5D1487CA-F29E-94EC-D165-737160477F91}"/>
              </a:ext>
            </a:extLst>
          </p:cNvPr>
          <p:cNvGraphicFramePr>
            <a:graphicFrameLocks noGrp="1"/>
          </p:cNvGraphicFramePr>
          <p:nvPr>
            <p:extLst>
              <p:ext uri="{D42A27DB-BD31-4B8C-83A1-F6EECF244321}">
                <p14:modId xmlns:p14="http://schemas.microsoft.com/office/powerpoint/2010/main" val="1279543301"/>
              </p:ext>
            </p:extLst>
          </p:nvPr>
        </p:nvGraphicFramePr>
        <p:xfrm>
          <a:off x="4229099" y="503192"/>
          <a:ext cx="7239001" cy="6003714"/>
        </p:xfrm>
        <a:graphic>
          <a:graphicData uri="http://schemas.openxmlformats.org/drawingml/2006/table">
            <a:tbl>
              <a:tblPr firstRow="1" firstCol="1" bandRow="1">
                <a:tableStyleId>{5C22544A-7EE6-4342-B048-85BDC9FD1C3A}</a:tableStyleId>
              </a:tblPr>
              <a:tblGrid>
                <a:gridCol w="1272764">
                  <a:extLst>
                    <a:ext uri="{9D8B030D-6E8A-4147-A177-3AD203B41FA5}">
                      <a16:colId xmlns:a16="http://schemas.microsoft.com/office/drawing/2014/main" val="2244842139"/>
                    </a:ext>
                  </a:extLst>
                </a:gridCol>
                <a:gridCol w="5966237">
                  <a:extLst>
                    <a:ext uri="{9D8B030D-6E8A-4147-A177-3AD203B41FA5}">
                      <a16:colId xmlns:a16="http://schemas.microsoft.com/office/drawing/2014/main" val="1459025421"/>
                    </a:ext>
                  </a:extLst>
                </a:gridCol>
              </a:tblGrid>
              <a:tr h="511608">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Case id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tc>
                  <a:txBody>
                    <a:bodyPr/>
                    <a:lstStyle/>
                    <a:p>
                      <a:pPr>
                        <a:lnSpc>
                          <a:spcPct val="107000"/>
                        </a:lnSpc>
                        <a:spcAft>
                          <a:spcPts val="800"/>
                        </a:spcAft>
                      </a:pPr>
                      <a:r>
                        <a:rPr lang="en-US" sz="1800">
                          <a:effectLs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extLst>
                  <a:ext uri="{0D108BD9-81ED-4DB2-BD59-A6C34878D82A}">
                    <a16:rowId xmlns:a16="http://schemas.microsoft.com/office/drawing/2014/main" val="3454458058"/>
                  </a:ext>
                </a:extLst>
              </a:tr>
              <a:tr h="511608">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Name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tc>
                  <a:txBody>
                    <a:bodyPr/>
                    <a:lstStyle/>
                    <a:p>
                      <a:pPr>
                        <a:lnSpc>
                          <a:spcPct val="107000"/>
                        </a:lnSpc>
                        <a:spcAft>
                          <a:spcPts val="800"/>
                        </a:spcAft>
                      </a:pPr>
                      <a:r>
                        <a:rPr lang="en-US" sz="1800">
                          <a:effectLst/>
                          <a:latin typeface="Times New Roman" panose="02020603050405020304" pitchFamily="18" charset="0"/>
                          <a:cs typeface="Times New Roman" panose="02020603050405020304" pitchFamily="18" charset="0"/>
                        </a:rPr>
                        <a:t>Valid backend Admin login to enter his Username and Password.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extLst>
                  <a:ext uri="{0D108BD9-81ED-4DB2-BD59-A6C34878D82A}">
                    <a16:rowId xmlns:a16="http://schemas.microsoft.com/office/drawing/2014/main" val="870678961"/>
                  </a:ext>
                </a:extLst>
              </a:tr>
              <a:tr h="511608">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Description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tc>
                  <a:txBody>
                    <a:bodyPr/>
                    <a:lstStyle/>
                    <a:p>
                      <a:pPr>
                        <a:lnSpc>
                          <a:spcPct val="107000"/>
                        </a:lnSpc>
                        <a:spcAft>
                          <a:spcPts val="800"/>
                        </a:spcAft>
                      </a:pPr>
                      <a:r>
                        <a:rPr lang="en-US" sz="1800">
                          <a:effectLst/>
                          <a:latin typeface="Times New Roman" panose="02020603050405020304" pitchFamily="18" charset="0"/>
                          <a:cs typeface="Times New Roman" panose="02020603050405020304" pitchFamily="18" charset="0"/>
                        </a:rPr>
                        <a:t>This test case will check and allow administrator to log-in to system / the backend of system.</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extLst>
                  <a:ext uri="{0D108BD9-81ED-4DB2-BD59-A6C34878D82A}">
                    <a16:rowId xmlns:a16="http://schemas.microsoft.com/office/drawing/2014/main" val="2787291514"/>
                  </a:ext>
                </a:extLst>
              </a:tr>
              <a:tr h="521335">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Input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tc>
                  <a:txBody>
                    <a:bodyPr/>
                    <a:lstStyle/>
                    <a:p>
                      <a:pPr marL="342900" lvl="0" indent="-342900">
                        <a:lnSpc>
                          <a:spcPct val="107000"/>
                        </a:lnSpc>
                        <a:buFont typeface="+mj-lt"/>
                        <a:buAutoNum type="arabicPeriod"/>
                      </a:pPr>
                      <a:r>
                        <a:rPr lang="en-US" sz="1800" dirty="0">
                          <a:effectLst/>
                          <a:latin typeface="Times New Roman" panose="02020603050405020304" pitchFamily="18" charset="0"/>
                          <a:cs typeface="Times New Roman" panose="02020603050405020304" pitchFamily="18" charset="0"/>
                        </a:rPr>
                        <a:t>Enter valid Username.</a:t>
                      </a:r>
                      <a:endParaRPr lang="en-IN" sz="1800" dirty="0">
                        <a:effectLst/>
                        <a:latin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dirty="0">
                          <a:effectLst/>
                          <a:latin typeface="Times New Roman" panose="02020603050405020304" pitchFamily="18" charset="0"/>
                          <a:cs typeface="Times New Roman" panose="02020603050405020304" pitchFamily="18" charset="0"/>
                        </a:rPr>
                        <a:t>Enter valid Password.</a:t>
                      </a:r>
                      <a:endParaRPr lang="en-IN" sz="1800" dirty="0">
                        <a:effectLst/>
                        <a:latin typeface="Times New Roman" panose="02020603050405020304" pitchFamily="18" charset="0"/>
                        <a:cs typeface="Times New Roman" panose="02020603050405020304" pitchFamily="18" charset="0"/>
                      </a:endParaRPr>
                    </a:p>
                  </a:txBody>
                  <a:tcPr marL="32452" marR="32452" marT="0" marB="0"/>
                </a:tc>
                <a:extLst>
                  <a:ext uri="{0D108BD9-81ED-4DB2-BD59-A6C34878D82A}">
                    <a16:rowId xmlns:a16="http://schemas.microsoft.com/office/drawing/2014/main" val="2132881308"/>
                  </a:ext>
                </a:extLst>
              </a:tr>
              <a:tr h="507278">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tc>
                  <a:txBody>
                    <a:bodyPr/>
                    <a:lstStyle/>
                    <a:p>
                      <a:pPr marL="36195" algn="just">
                        <a:lnSpc>
                          <a:spcPct val="106000"/>
                        </a:lnSpc>
                      </a:pPr>
                      <a:r>
                        <a:rPr lang="en-US" sz="1800" dirty="0">
                          <a:effectLst/>
                          <a:latin typeface="Times New Roman" panose="02020603050405020304" pitchFamily="18" charset="0"/>
                          <a:cs typeface="Times New Roman" panose="02020603050405020304" pitchFamily="18" charset="0"/>
                        </a:rPr>
                        <a:t>Username = admin</a:t>
                      </a:r>
                      <a:endParaRPr lang="en-IN" sz="1800" dirty="0">
                        <a:effectLst/>
                        <a:latin typeface="Times New Roman" panose="02020603050405020304" pitchFamily="18" charset="0"/>
                        <a:cs typeface="Times New Roman" panose="02020603050405020304" pitchFamily="18" charset="0"/>
                      </a:endParaRPr>
                    </a:p>
                    <a:p>
                      <a:pPr marL="36195" algn="just">
                        <a:lnSpc>
                          <a:spcPct val="106000"/>
                        </a:lnSpc>
                      </a:pPr>
                      <a:r>
                        <a:rPr lang="en-US" sz="1800" dirty="0">
                          <a:effectLst/>
                          <a:latin typeface="Times New Roman" panose="02020603050405020304" pitchFamily="18" charset="0"/>
                          <a:cs typeface="Times New Roman" panose="02020603050405020304" pitchFamily="18" charset="0"/>
                        </a:rPr>
                        <a:t>Password = admin123</a:t>
                      </a:r>
                      <a:endParaRPr lang="en-IN" sz="1800" dirty="0">
                        <a:effectLst/>
                        <a:latin typeface="Times New Roman" panose="02020603050405020304" pitchFamily="18" charset="0"/>
                        <a:cs typeface="Times New Roman" panose="02020603050405020304" pitchFamily="18" charset="0"/>
                      </a:endParaRPr>
                    </a:p>
                  </a:txBody>
                  <a:tcPr marL="32452" marR="32452" marT="0" marB="0"/>
                </a:tc>
                <a:extLst>
                  <a:ext uri="{0D108BD9-81ED-4DB2-BD59-A6C34878D82A}">
                    <a16:rowId xmlns:a16="http://schemas.microsoft.com/office/drawing/2014/main" val="2318726362"/>
                  </a:ext>
                </a:extLst>
              </a:tr>
              <a:tr h="2265041">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Expected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tc>
                  <a:txBody>
                    <a:bodyPr/>
                    <a:lstStyle/>
                    <a:p>
                      <a:pPr marL="36195"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System needs to check if username and password is valid into system MySQL database: -</a:t>
                      </a:r>
                      <a:endParaRPr lang="en-IN" sz="1800" dirty="0">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Case 1: If username and password are match and found from database then allow to access system (by forwarding to Home screen).</a:t>
                      </a:r>
                      <a:endParaRPr lang="en-IN" sz="1800" dirty="0">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Case 2: If username and password does not match in database then give message “username or password is incorrect”.  </a:t>
                      </a:r>
                      <a:endParaRPr lang="en-IN" sz="1800" dirty="0">
                        <a:effectLst/>
                        <a:latin typeface="Times New Roman" panose="02020603050405020304" pitchFamily="18" charset="0"/>
                        <a:cs typeface="Times New Roman" panose="02020603050405020304" pitchFamily="18" charset="0"/>
                      </a:endParaRPr>
                    </a:p>
                  </a:txBody>
                  <a:tcPr marL="32452" marR="32452" marT="0" marB="0"/>
                </a:tc>
                <a:extLst>
                  <a:ext uri="{0D108BD9-81ED-4DB2-BD59-A6C34878D82A}">
                    <a16:rowId xmlns:a16="http://schemas.microsoft.com/office/drawing/2014/main" val="1559268552"/>
                  </a:ext>
                </a:extLst>
              </a:tr>
              <a:tr h="511608">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Actual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tc>
                  <a:txBody>
                    <a:bodyPr/>
                    <a:lstStyle/>
                    <a:p>
                      <a:pPr>
                        <a:lnSpc>
                          <a:spcPct val="107000"/>
                        </a:lnSpc>
                        <a:spcAft>
                          <a:spcPts val="800"/>
                        </a:spcAft>
                      </a:pPr>
                      <a:r>
                        <a:rPr lang="en-US" sz="1800" dirty="0">
                          <a:effectLst/>
                          <a:latin typeface="Times New Roman" panose="02020603050405020304" pitchFamily="18" charset="0"/>
                          <a:cs typeface="Times New Roman" panose="02020603050405020304" pitchFamily="18" charset="0"/>
                        </a:rPr>
                        <a:t>System Allows admin to login because Username and Password is correct.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extLst>
                  <a:ext uri="{0D108BD9-81ED-4DB2-BD59-A6C34878D82A}">
                    <a16:rowId xmlns:a16="http://schemas.microsoft.com/office/drawing/2014/main" val="1222632287"/>
                  </a:ext>
                </a:extLst>
              </a:tr>
              <a:tr h="395598">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Pass / Fail</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452" marR="32452" marT="0" marB="0"/>
                </a:tc>
                <a:tc>
                  <a:txBody>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PASS</a:t>
                      </a:r>
                    </a:p>
                  </a:txBody>
                  <a:tcPr marL="32452" marR="32452" marT="0" marB="0"/>
                </a:tc>
                <a:extLst>
                  <a:ext uri="{0D108BD9-81ED-4DB2-BD59-A6C34878D82A}">
                    <a16:rowId xmlns:a16="http://schemas.microsoft.com/office/drawing/2014/main" val="2521200496"/>
                  </a:ext>
                </a:extLst>
              </a:tr>
            </a:tbl>
          </a:graphicData>
        </a:graphic>
      </p:graphicFrame>
    </p:spTree>
    <p:extLst>
      <p:ext uri="{BB962C8B-B14F-4D97-AF65-F5344CB8AC3E}">
        <p14:creationId xmlns:p14="http://schemas.microsoft.com/office/powerpoint/2010/main" val="2549526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25B0-D841-4128-99E0-5E610CCB7544}"/>
              </a:ext>
            </a:extLst>
          </p:cNvPr>
          <p:cNvSpPr>
            <a:spLocks noGrp="1"/>
          </p:cNvSpPr>
          <p:nvPr>
            <p:ph type="title"/>
          </p:nvPr>
        </p:nvSpPr>
        <p:spPr>
          <a:xfrm>
            <a:off x="1848035" y="707653"/>
            <a:ext cx="8911687" cy="725296"/>
          </a:xfrm>
        </p:spPr>
        <p:txBody>
          <a:bodyPr>
            <a:normAutofit fontScale="90000"/>
          </a:bodyPr>
          <a:lstStyle/>
          <a:p>
            <a:r>
              <a:rPr lang="en-IN" sz="5300" dirty="0">
                <a:solidFill>
                  <a:schemeClr val="accent2">
                    <a:lumMod val="50000"/>
                  </a:schemeClr>
                </a:solidFill>
                <a:latin typeface="Times New Roman" pitchFamily="18" charset="0"/>
                <a:cs typeface="Times New Roman" pitchFamily="18" charset="0"/>
              </a:rPr>
              <a:t>PURPOSE</a:t>
            </a:r>
            <a:br>
              <a:rPr lang="en-IN" sz="3600" dirty="0">
                <a:latin typeface="Times New Roman" pitchFamily="18" charset="0"/>
                <a:cs typeface="Times New Roman" pitchFamily="18" charset="0"/>
              </a:rPr>
            </a:br>
            <a:endParaRPr lang="en-IN" dirty="0"/>
          </a:p>
        </p:txBody>
      </p:sp>
      <p:sp>
        <p:nvSpPr>
          <p:cNvPr id="4" name="Slide Number Placeholder 4">
            <a:extLst>
              <a:ext uri="{FF2B5EF4-FFF2-40B4-BE49-F238E27FC236}">
                <a16:creationId xmlns:a16="http://schemas.microsoft.com/office/drawing/2014/main" id="{3FCEF590-89E4-46AB-A74F-9080746E73CA}"/>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TextBox 6">
            <a:extLst>
              <a:ext uri="{FF2B5EF4-FFF2-40B4-BE49-F238E27FC236}">
                <a16:creationId xmlns:a16="http://schemas.microsoft.com/office/drawing/2014/main" id="{115B4678-79E1-B790-5511-9386B9F889B0}"/>
              </a:ext>
            </a:extLst>
          </p:cNvPr>
          <p:cNvSpPr txBox="1"/>
          <p:nvPr/>
        </p:nvSpPr>
        <p:spPr>
          <a:xfrm>
            <a:off x="1848035" y="1622885"/>
            <a:ext cx="9654988" cy="5365571"/>
          </a:xfrm>
          <a:prstGeom prst="rect">
            <a:avLst/>
          </a:prstGeom>
          <a:noFill/>
        </p:spPr>
        <p:txBody>
          <a:bodyPr wrap="square" rtlCol="0">
            <a:spAutoFit/>
          </a:bodyPr>
          <a:lstStyle/>
          <a:p>
            <a:pPr marL="342900" lvl="0" indent="-342900" algn="just">
              <a:lnSpc>
                <a:spcPct val="106000"/>
              </a:lnSpc>
              <a:buFont typeface="+mj-lt"/>
              <a:buAutoNum type="arabicPeriod"/>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Planned approach towards working: -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6000"/>
              </a:lnSpc>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6000"/>
              </a:lnSpc>
              <a:buFont typeface="Wingdings" panose="05000000000000000000" pitchFamily="2" charset="2"/>
              <a:buChar char=""/>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working in the hospital will be well planned and organized. The data will be stored properly in data stores, which will help in retrieval of information as well as its storage.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685800" algn="just">
              <a:lnSpc>
                <a:spcPct val="106000"/>
              </a:lnSpc>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6000"/>
              </a:lnSpc>
              <a:buFont typeface="+mj-lt"/>
              <a:buAutoNum type="arabicPeriod" startAt="2"/>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Accuracy: -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6000"/>
              </a:lnSpc>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6000"/>
              </a:lnSpc>
              <a:buFont typeface="Wingdings" panose="05000000000000000000" pitchFamily="2" charset="2"/>
              <a:buChar char=""/>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level of accuracy in the system can be decided. Because here user take appointment and another user get appointment.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6000"/>
              </a:lnSpc>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6000"/>
              </a:lnSpc>
              <a:buFont typeface="+mj-lt"/>
              <a:buAutoNum type="arabicPeriod" startAt="3"/>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Reliability: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6000"/>
              </a:lnSpc>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6000"/>
              </a:lnSpc>
              <a:spcAft>
                <a:spcPts val="800"/>
              </a:spcAft>
              <a:buFont typeface="Wingdings" panose="05000000000000000000" pitchFamily="2" charset="2"/>
              <a:buChar char=""/>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reliability of the system will be high due to the above stated reasons. The reason for the increased reliability of the system is that now there would be proper storage of information.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18133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FEFE9D7-C26D-610F-DDAF-E9C0DF874C89}"/>
              </a:ext>
            </a:extLst>
          </p:cNvPr>
          <p:cNvSpPr txBox="1"/>
          <p:nvPr/>
        </p:nvSpPr>
        <p:spPr>
          <a:xfrm>
            <a:off x="1562658" y="369842"/>
            <a:ext cx="20854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- 2 </a:t>
            </a: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D7D4E5F8-0CF1-7AFC-2AC7-240AA24423A9}"/>
              </a:ext>
            </a:extLst>
          </p:cNvPr>
          <p:cNvGraphicFramePr>
            <a:graphicFrameLocks noGrp="1"/>
          </p:cNvGraphicFramePr>
          <p:nvPr>
            <p:extLst>
              <p:ext uri="{D42A27DB-BD31-4B8C-83A1-F6EECF244321}">
                <p14:modId xmlns:p14="http://schemas.microsoft.com/office/powerpoint/2010/main" val="2986531065"/>
              </p:ext>
            </p:extLst>
          </p:nvPr>
        </p:nvGraphicFramePr>
        <p:xfrm>
          <a:off x="4213183" y="434885"/>
          <a:ext cx="7283492" cy="6126097"/>
        </p:xfrm>
        <a:graphic>
          <a:graphicData uri="http://schemas.openxmlformats.org/drawingml/2006/table">
            <a:tbl>
              <a:tblPr firstRow="1" firstCol="1" bandRow="1">
                <a:tableStyleId>{5C22544A-7EE6-4342-B048-85BDC9FD1C3A}</a:tableStyleId>
              </a:tblPr>
              <a:tblGrid>
                <a:gridCol w="1402970">
                  <a:extLst>
                    <a:ext uri="{9D8B030D-6E8A-4147-A177-3AD203B41FA5}">
                      <a16:colId xmlns:a16="http://schemas.microsoft.com/office/drawing/2014/main" val="1043823454"/>
                    </a:ext>
                  </a:extLst>
                </a:gridCol>
                <a:gridCol w="5880522">
                  <a:extLst>
                    <a:ext uri="{9D8B030D-6E8A-4147-A177-3AD203B41FA5}">
                      <a16:colId xmlns:a16="http://schemas.microsoft.com/office/drawing/2014/main" val="3044255433"/>
                    </a:ext>
                  </a:extLst>
                </a:gridCol>
              </a:tblGrid>
              <a:tr h="207038">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Test Case id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tc>
                  <a:txBody>
                    <a:bodyPr/>
                    <a:lstStyle/>
                    <a:p>
                      <a:pPr>
                        <a:lnSpc>
                          <a:spcPct val="107000"/>
                        </a:lnSpc>
                        <a:spcAft>
                          <a:spcPts val="800"/>
                        </a:spcAft>
                      </a:pPr>
                      <a:r>
                        <a:rPr lang="en-US" sz="1400">
                          <a:effectLst/>
                          <a:latin typeface="Times New Roman" panose="02020603050405020304" pitchFamily="18" charset="0"/>
                          <a:cs typeface="Times New Roman" panose="02020603050405020304" pitchFamily="18" charset="0"/>
                        </a:rPr>
                        <a:t>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extLst>
                  <a:ext uri="{0D108BD9-81ED-4DB2-BD59-A6C34878D82A}">
                    <a16:rowId xmlns:a16="http://schemas.microsoft.com/office/drawing/2014/main" val="4096563305"/>
                  </a:ext>
                </a:extLst>
              </a:tr>
              <a:tr h="207038">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Name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tc>
                  <a:txBody>
                    <a:bodyPr/>
                    <a:lstStyle/>
                    <a:p>
                      <a:pPr>
                        <a:lnSpc>
                          <a:spcPct val="107000"/>
                        </a:lnSpc>
                        <a:spcAft>
                          <a:spcPts val="800"/>
                        </a:spcAft>
                      </a:pPr>
                      <a:r>
                        <a:rPr lang="en-US" sz="1400">
                          <a:effectLst/>
                          <a:latin typeface="Times New Roman" panose="02020603050405020304" pitchFamily="18" charset="0"/>
                          <a:cs typeface="Times New Roman" panose="02020603050405020304" pitchFamily="18" charset="0"/>
                        </a:rPr>
                        <a:t>Valid doctor detail.</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extLst>
                  <a:ext uri="{0D108BD9-81ED-4DB2-BD59-A6C34878D82A}">
                    <a16:rowId xmlns:a16="http://schemas.microsoft.com/office/drawing/2014/main" val="2466548892"/>
                  </a:ext>
                </a:extLst>
              </a:tr>
              <a:tr h="429062">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Description</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tc>
                  <a:txBody>
                    <a:bodyPr/>
                    <a:lstStyle/>
                    <a:p>
                      <a:pPr>
                        <a:lnSpc>
                          <a:spcPct val="107000"/>
                        </a:lnSpc>
                        <a:spcAft>
                          <a:spcPts val="800"/>
                        </a:spcAft>
                      </a:pPr>
                      <a:r>
                        <a:rPr lang="en-US" sz="1400">
                          <a:effectLst/>
                          <a:latin typeface="Times New Roman" panose="02020603050405020304" pitchFamily="18" charset="0"/>
                          <a:cs typeface="Times New Roman" panose="02020603050405020304" pitchFamily="18" charset="0"/>
                        </a:rPr>
                        <a:t>This test case will allow to make sure to add/edit/delete valid doctor detail by logged in user in backend.</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extLst>
                  <a:ext uri="{0D108BD9-81ED-4DB2-BD59-A6C34878D82A}">
                    <a16:rowId xmlns:a16="http://schemas.microsoft.com/office/drawing/2014/main" val="3850882977"/>
                  </a:ext>
                </a:extLst>
              </a:tr>
              <a:tr h="1745127">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Input Data</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tc>
                  <a:txBody>
                    <a:bodyPr/>
                    <a:lstStyle/>
                    <a:p>
                      <a:pPr marL="342900" lvl="0" indent="-342900" algn="just">
                        <a:lnSpc>
                          <a:spcPct val="106000"/>
                        </a:lnSpc>
                        <a:buFont typeface="+mj-lt"/>
                        <a:buAutoNum type="arabicPeriod"/>
                      </a:pPr>
                      <a:r>
                        <a:rPr lang="en-US" sz="1400">
                          <a:effectLst/>
                          <a:latin typeface="Times New Roman" panose="02020603050405020304" pitchFamily="18" charset="0"/>
                          <a:cs typeface="Times New Roman" panose="02020603050405020304" pitchFamily="18" charset="0"/>
                        </a:rPr>
                        <a:t>Enter valid doctor prefix.</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400">
                          <a:effectLst/>
                          <a:latin typeface="Times New Roman" panose="02020603050405020304" pitchFamily="18" charset="0"/>
                          <a:cs typeface="Times New Roman" panose="02020603050405020304" pitchFamily="18" charset="0"/>
                        </a:rPr>
                        <a:t>Enter valid doctor name.</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400">
                          <a:effectLst/>
                          <a:latin typeface="Times New Roman" panose="02020603050405020304" pitchFamily="18" charset="0"/>
                          <a:cs typeface="Times New Roman" panose="02020603050405020304" pitchFamily="18" charset="0"/>
                        </a:rPr>
                        <a:t>Select valid medical specialty.</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400">
                          <a:effectLst/>
                          <a:latin typeface="Times New Roman" panose="02020603050405020304" pitchFamily="18" charset="0"/>
                          <a:cs typeface="Times New Roman" panose="02020603050405020304" pitchFamily="18" charset="0"/>
                        </a:rPr>
                        <a:t>Enter valis doctor clinic address.</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400">
                          <a:effectLst/>
                          <a:latin typeface="Times New Roman" panose="02020603050405020304" pitchFamily="18" charset="0"/>
                          <a:cs typeface="Times New Roman" panose="02020603050405020304" pitchFamily="18" charset="0"/>
                        </a:rPr>
                        <a:t>Enter valid contact.</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400">
                          <a:effectLst/>
                          <a:latin typeface="Times New Roman" panose="02020603050405020304" pitchFamily="18" charset="0"/>
                          <a:cs typeface="Times New Roman" panose="02020603050405020304" pitchFamily="18" charset="0"/>
                        </a:rPr>
                        <a:t>Enter valid email address.</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400">
                          <a:effectLst/>
                          <a:latin typeface="Times New Roman" panose="02020603050405020304" pitchFamily="18" charset="0"/>
                          <a:cs typeface="Times New Roman" panose="02020603050405020304" pitchFamily="18" charset="0"/>
                        </a:rPr>
                        <a:t>Enter valid password.</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6000"/>
                        </a:lnSpc>
                        <a:spcAft>
                          <a:spcPts val="800"/>
                        </a:spcAft>
                        <a:buFont typeface="+mj-lt"/>
                        <a:buAutoNum type="arabicPeriod"/>
                      </a:pPr>
                      <a:r>
                        <a:rPr lang="en-US" sz="1400">
                          <a:effectLst/>
                          <a:latin typeface="Times New Roman" panose="02020603050405020304" pitchFamily="18" charset="0"/>
                          <a:cs typeface="Times New Roman" panose="02020603050405020304" pitchFamily="18" charset="0"/>
                        </a:rPr>
                        <a:t>Upload valid doctor image.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extLst>
                  <a:ext uri="{0D108BD9-81ED-4DB2-BD59-A6C34878D82A}">
                    <a16:rowId xmlns:a16="http://schemas.microsoft.com/office/drawing/2014/main" val="3752680306"/>
                  </a:ext>
                </a:extLst>
              </a:tr>
              <a:tr h="2080065">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Test Data</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tc>
                  <a:txBody>
                    <a:bodyPr/>
                    <a:lstStyle/>
                    <a:p>
                      <a:pPr algn="just">
                        <a:lnSpc>
                          <a:spcPct val="106000"/>
                        </a:lnSpc>
                        <a:spcAft>
                          <a:spcPts val="800"/>
                        </a:spcAft>
                      </a:pPr>
                      <a:r>
                        <a:rPr lang="en-US" sz="1400" dirty="0">
                          <a:effectLst/>
                          <a:latin typeface="Times New Roman" panose="02020603050405020304" pitchFamily="18" charset="0"/>
                          <a:cs typeface="Times New Roman" panose="02020603050405020304" pitchFamily="18" charset="0"/>
                        </a:rPr>
                        <a:t>Prefix=Dr.,</a:t>
                      </a:r>
                      <a:endParaRPr lang="en-IN" sz="1400" dirty="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400" dirty="0">
                          <a:effectLst/>
                          <a:latin typeface="Times New Roman" panose="02020603050405020304" pitchFamily="18" charset="0"/>
                          <a:cs typeface="Times New Roman" panose="02020603050405020304" pitchFamily="18" charset="0"/>
                        </a:rPr>
                        <a:t>Name=</a:t>
                      </a:r>
                      <a:r>
                        <a:rPr lang="en-US" sz="1400" dirty="0" err="1">
                          <a:effectLst/>
                          <a:latin typeface="Times New Roman" panose="02020603050405020304" pitchFamily="18" charset="0"/>
                          <a:cs typeface="Times New Roman" panose="02020603050405020304" pitchFamily="18" charset="0"/>
                        </a:rPr>
                        <a:t>abc</a:t>
                      </a:r>
                      <a:r>
                        <a:rPr lang="en-US"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400" dirty="0">
                          <a:effectLst/>
                          <a:latin typeface="Times New Roman" panose="02020603050405020304" pitchFamily="18" charset="0"/>
                          <a:cs typeface="Times New Roman" panose="02020603050405020304" pitchFamily="18" charset="0"/>
                        </a:rPr>
                        <a:t>Medical specialty=cardiology,</a:t>
                      </a:r>
                      <a:endParaRPr lang="en-IN" sz="1400" dirty="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400" dirty="0">
                          <a:effectLst/>
                          <a:latin typeface="Times New Roman" panose="02020603050405020304" pitchFamily="18" charset="0"/>
                          <a:cs typeface="Times New Roman" panose="02020603050405020304" pitchFamily="18" charset="0"/>
                        </a:rPr>
                        <a:t>Address=</a:t>
                      </a:r>
                      <a:r>
                        <a:rPr lang="en-US" sz="1400" dirty="0" err="1">
                          <a:effectLst/>
                          <a:latin typeface="Times New Roman" panose="02020603050405020304" pitchFamily="18" charset="0"/>
                          <a:cs typeface="Times New Roman" panose="02020603050405020304" pitchFamily="18" charset="0"/>
                        </a:rPr>
                        <a:t>gabani</a:t>
                      </a:r>
                      <a:r>
                        <a:rPr lang="en-US" sz="1400" dirty="0">
                          <a:effectLst/>
                          <a:latin typeface="Times New Roman" panose="02020603050405020304" pitchFamily="18" charset="0"/>
                          <a:cs typeface="Times New Roman" panose="02020603050405020304" pitchFamily="18" charset="0"/>
                        </a:rPr>
                        <a:t> chowk, </a:t>
                      </a:r>
                      <a:r>
                        <a:rPr lang="en-US" sz="1400" dirty="0" err="1">
                          <a:effectLst/>
                          <a:latin typeface="Times New Roman" panose="02020603050405020304" pitchFamily="18" charset="0"/>
                          <a:cs typeface="Times New Roman" panose="02020603050405020304" pitchFamily="18" charset="0"/>
                        </a:rPr>
                        <a:t>vallabhipur</a:t>
                      </a:r>
                      <a:r>
                        <a:rPr lang="en-US"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400" dirty="0">
                          <a:effectLst/>
                          <a:latin typeface="Times New Roman" panose="02020603050405020304" pitchFamily="18" charset="0"/>
                          <a:cs typeface="Times New Roman" panose="02020603050405020304" pitchFamily="18" charset="0"/>
                        </a:rPr>
                        <a:t>Contact=+91 9316156136,</a:t>
                      </a:r>
                      <a:endParaRPr lang="en-IN" sz="1400" dirty="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400" u="sng" dirty="0">
                          <a:effectLst/>
                          <a:latin typeface="Times New Roman" panose="02020603050405020304" pitchFamily="18" charset="0"/>
                          <a:cs typeface="Times New Roman" panose="02020603050405020304" pitchFamily="18" charset="0"/>
                          <a:hlinkClick r:id="rId2"/>
                        </a:rPr>
                        <a:t>Email=abc@gmail.com</a:t>
                      </a:r>
                      <a:r>
                        <a:rPr lang="en-US"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US" sz="1400" dirty="0">
                          <a:effectLst/>
                          <a:latin typeface="Times New Roman" panose="02020603050405020304" pitchFamily="18" charset="0"/>
                          <a:cs typeface="Times New Roman" panose="02020603050405020304" pitchFamily="18" charset="0"/>
                        </a:rPr>
                        <a:t>Password=abc123.</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extLst>
                  <a:ext uri="{0D108BD9-81ED-4DB2-BD59-A6C34878D82A}">
                    <a16:rowId xmlns:a16="http://schemas.microsoft.com/office/drawing/2014/main" val="2398070562"/>
                  </a:ext>
                </a:extLst>
              </a:tr>
              <a:tr h="718428">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Expected Output</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tc>
                  <a:txBody>
                    <a:bodyPr/>
                    <a:lstStyle/>
                    <a:p>
                      <a:pPr>
                        <a:lnSpc>
                          <a:spcPct val="107000"/>
                        </a:lnSpc>
                        <a:spcAft>
                          <a:spcPts val="800"/>
                        </a:spcAft>
                      </a:pPr>
                      <a:r>
                        <a:rPr lang="en-US" sz="1400">
                          <a:effectLst/>
                          <a:latin typeface="Times New Roman" panose="02020603050405020304" pitchFamily="18" charset="0"/>
                          <a:cs typeface="Times New Roman" panose="02020603050405020304" pitchFamily="18" charset="0"/>
                        </a:rPr>
                        <a:t>Admin fill-up doctor information and click on save button all information display into right side of page also in doctors page of user side, and doctors view their particular information and also edit it.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extLst>
                  <a:ext uri="{0D108BD9-81ED-4DB2-BD59-A6C34878D82A}">
                    <a16:rowId xmlns:a16="http://schemas.microsoft.com/office/drawing/2014/main" val="2777366980"/>
                  </a:ext>
                </a:extLst>
              </a:tr>
              <a:tr h="353068">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Actual Output</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tc>
                  <a:txBody>
                    <a:bodyPr/>
                    <a:lstStyle/>
                    <a:p>
                      <a:pPr>
                        <a:lnSpc>
                          <a:spcPct val="107000"/>
                        </a:lnSpc>
                        <a:spcAft>
                          <a:spcPts val="800"/>
                        </a:spcAft>
                      </a:pPr>
                      <a:r>
                        <a:rPr lang="en-US" sz="1400" dirty="0">
                          <a:effectLst/>
                          <a:latin typeface="Times New Roman" panose="02020603050405020304" pitchFamily="18" charset="0"/>
                          <a:cs typeface="Times New Roman" panose="02020603050405020304" pitchFamily="18" charset="0"/>
                        </a:rPr>
                        <a:t>System allow user to store detail into system database.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extLst>
                  <a:ext uri="{0D108BD9-81ED-4DB2-BD59-A6C34878D82A}">
                    <a16:rowId xmlns:a16="http://schemas.microsoft.com/office/drawing/2014/main" val="2921580378"/>
                  </a:ext>
                </a:extLst>
              </a:tr>
              <a:tr h="207038">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Pass / Fail</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tc>
                  <a:txBody>
                    <a:bodyPr/>
                    <a:lstStyle/>
                    <a:p>
                      <a:pPr>
                        <a:lnSpc>
                          <a:spcPct val="107000"/>
                        </a:lnSpc>
                        <a:spcAft>
                          <a:spcPts val="800"/>
                        </a:spcAft>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196" marR="31196" marT="0" marB="0"/>
                </a:tc>
                <a:extLst>
                  <a:ext uri="{0D108BD9-81ED-4DB2-BD59-A6C34878D82A}">
                    <a16:rowId xmlns:a16="http://schemas.microsoft.com/office/drawing/2014/main" val="1966574131"/>
                  </a:ext>
                </a:extLst>
              </a:tr>
            </a:tbl>
          </a:graphicData>
        </a:graphic>
      </p:graphicFrame>
    </p:spTree>
    <p:extLst>
      <p:ext uri="{BB962C8B-B14F-4D97-AF65-F5344CB8AC3E}">
        <p14:creationId xmlns:p14="http://schemas.microsoft.com/office/powerpoint/2010/main" val="2149135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B7F5C4-FFA5-7CCE-ADF4-5A0D67FBA9E8}"/>
              </a:ext>
            </a:extLst>
          </p:cNvPr>
          <p:cNvSpPr txBox="1"/>
          <p:nvPr/>
        </p:nvSpPr>
        <p:spPr>
          <a:xfrm>
            <a:off x="1562658" y="426992"/>
            <a:ext cx="20854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- 3 </a:t>
            </a: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5AE03825-7F10-C152-A69D-FCAC95797E98}"/>
              </a:ext>
            </a:extLst>
          </p:cNvPr>
          <p:cNvGraphicFramePr>
            <a:graphicFrameLocks noGrp="1"/>
          </p:cNvGraphicFramePr>
          <p:nvPr>
            <p:extLst>
              <p:ext uri="{D42A27DB-BD31-4B8C-83A1-F6EECF244321}">
                <p14:modId xmlns:p14="http://schemas.microsoft.com/office/powerpoint/2010/main" val="1898476247"/>
              </p:ext>
            </p:extLst>
          </p:nvPr>
        </p:nvGraphicFramePr>
        <p:xfrm>
          <a:off x="4031492" y="491705"/>
          <a:ext cx="7227057" cy="6111737"/>
        </p:xfrm>
        <a:graphic>
          <a:graphicData uri="http://schemas.openxmlformats.org/drawingml/2006/table">
            <a:tbl>
              <a:tblPr firstRow="1" firstCol="1" bandRow="1">
                <a:tableStyleId>{5C22544A-7EE6-4342-B048-85BDC9FD1C3A}</a:tableStyleId>
              </a:tblPr>
              <a:tblGrid>
                <a:gridCol w="1235871">
                  <a:extLst>
                    <a:ext uri="{9D8B030D-6E8A-4147-A177-3AD203B41FA5}">
                      <a16:colId xmlns:a16="http://schemas.microsoft.com/office/drawing/2014/main" val="1686798512"/>
                    </a:ext>
                  </a:extLst>
                </a:gridCol>
                <a:gridCol w="5991186">
                  <a:extLst>
                    <a:ext uri="{9D8B030D-6E8A-4147-A177-3AD203B41FA5}">
                      <a16:colId xmlns:a16="http://schemas.microsoft.com/office/drawing/2014/main" val="4271279293"/>
                    </a:ext>
                  </a:extLst>
                </a:gridCol>
              </a:tblGrid>
              <a:tr h="339167">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Case id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tc>
                  <a:txBody>
                    <a:bodyPr/>
                    <a:lstStyle/>
                    <a:p>
                      <a:pPr>
                        <a:lnSpc>
                          <a:spcPct val="107000"/>
                        </a:lnSpc>
                        <a:spcAft>
                          <a:spcPts val="800"/>
                        </a:spcAft>
                      </a:pPr>
                      <a:r>
                        <a:rPr lang="en-US" sz="1800">
                          <a:effectLst/>
                          <a:latin typeface="Times New Roman" panose="02020603050405020304" pitchFamily="18" charset="0"/>
                          <a:cs typeface="Times New Roman" panose="02020603050405020304" pitchFamily="18" charset="0"/>
                        </a:rPr>
                        <a:t>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extLst>
                  <a:ext uri="{0D108BD9-81ED-4DB2-BD59-A6C34878D82A}">
                    <a16:rowId xmlns:a16="http://schemas.microsoft.com/office/drawing/2014/main" val="4225645748"/>
                  </a:ext>
                </a:extLst>
              </a:tr>
              <a:tr h="172430">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Name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tc>
                  <a:txBody>
                    <a:bodyPr/>
                    <a:lstStyle/>
                    <a:p>
                      <a:pPr algn="just">
                        <a:lnSpc>
                          <a:spcPct val="107000"/>
                        </a:lnSpc>
                        <a:spcAft>
                          <a:spcPts val="800"/>
                        </a:spcAft>
                      </a:pPr>
                      <a:r>
                        <a:rPr lang="en-US" sz="1800">
                          <a:effectLst/>
                          <a:latin typeface="Times New Roman" panose="02020603050405020304" pitchFamily="18" charset="0"/>
                          <a:cs typeface="Times New Roman" panose="02020603050405020304" pitchFamily="18" charset="0"/>
                        </a:rPr>
                        <a:t>Valid medical specialty detail.</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extLst>
                  <a:ext uri="{0D108BD9-81ED-4DB2-BD59-A6C34878D82A}">
                    <a16:rowId xmlns:a16="http://schemas.microsoft.com/office/drawing/2014/main" val="1642339957"/>
                  </a:ext>
                </a:extLst>
              </a:tr>
              <a:tr h="340794">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Description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tc>
                  <a:txBody>
                    <a:bodyPr/>
                    <a:lstStyle/>
                    <a:p>
                      <a:pPr algn="just">
                        <a:lnSpc>
                          <a:spcPct val="107000"/>
                        </a:lnSpc>
                        <a:spcAft>
                          <a:spcPts val="800"/>
                        </a:spcAft>
                      </a:pPr>
                      <a:r>
                        <a:rPr lang="en-US" sz="1800">
                          <a:effectLst/>
                          <a:latin typeface="Times New Roman" panose="02020603050405020304" pitchFamily="18" charset="0"/>
                          <a:cs typeface="Times New Roman" panose="02020603050405020304" pitchFamily="18" charset="0"/>
                        </a:rPr>
                        <a:t>This test case will allow to make sure to add/edit/delete valid medical specialty type by logged in user in backend.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extLst>
                  <a:ext uri="{0D108BD9-81ED-4DB2-BD59-A6C34878D82A}">
                    <a16:rowId xmlns:a16="http://schemas.microsoft.com/office/drawing/2014/main" val="3099723909"/>
                  </a:ext>
                </a:extLst>
              </a:tr>
              <a:tr h="397728">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Input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tc>
                  <a:txBody>
                    <a:bodyPr/>
                    <a:lstStyle/>
                    <a:p>
                      <a:pPr marL="342900" lvl="0" indent="-342900" algn="just">
                        <a:lnSpc>
                          <a:spcPct val="106000"/>
                        </a:lnSpc>
                        <a:buFont typeface="+mj-lt"/>
                        <a:buAutoNum type="arabicPeriod"/>
                      </a:pPr>
                      <a:r>
                        <a:rPr lang="en-US" sz="1800" dirty="0">
                          <a:effectLst/>
                          <a:latin typeface="Times New Roman" panose="02020603050405020304" pitchFamily="18" charset="0"/>
                          <a:cs typeface="Times New Roman" panose="02020603050405020304" pitchFamily="18" charset="0"/>
                        </a:rPr>
                        <a:t>Enter specialty name.</a:t>
                      </a:r>
                      <a:endParaRPr lang="en-IN" sz="1800" dirty="0">
                        <a:effectLst/>
                        <a:latin typeface="Times New Roman" panose="02020603050405020304" pitchFamily="18" charset="0"/>
                        <a:cs typeface="Times New Roman" panose="02020603050405020304" pitchFamily="18" charset="0"/>
                      </a:endParaRPr>
                    </a:p>
                    <a:p>
                      <a:pPr marL="342900" lvl="0" indent="-342900" algn="just">
                        <a:lnSpc>
                          <a:spcPct val="106000"/>
                        </a:lnSpc>
                        <a:spcAft>
                          <a:spcPts val="800"/>
                        </a:spcAft>
                        <a:buFont typeface="+mj-lt"/>
                        <a:buAutoNum type="arabicPeriod"/>
                      </a:pPr>
                      <a:r>
                        <a:rPr lang="en-US" sz="1800" dirty="0">
                          <a:effectLst/>
                          <a:latin typeface="Times New Roman" panose="02020603050405020304" pitchFamily="18" charset="0"/>
                          <a:cs typeface="Times New Roman" panose="02020603050405020304" pitchFamily="18" charset="0"/>
                        </a:rPr>
                        <a:t>Upload specialty image.</a:t>
                      </a:r>
                    </a:p>
                    <a:p>
                      <a:pPr marL="342900" lvl="0" indent="-342900" algn="just">
                        <a:lnSpc>
                          <a:spcPct val="106000"/>
                        </a:lnSpc>
                        <a:spcAft>
                          <a:spcPts val="800"/>
                        </a:spcAft>
                        <a:buFont typeface="+mj-lt"/>
                        <a:buAutoNum type="arabicPeriod"/>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extLst>
                  <a:ext uri="{0D108BD9-81ED-4DB2-BD59-A6C34878D82A}">
                    <a16:rowId xmlns:a16="http://schemas.microsoft.com/office/drawing/2014/main" val="3936665316"/>
                  </a:ext>
                </a:extLst>
              </a:tr>
              <a:tr h="178937">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tc>
                  <a:txBody>
                    <a:bodyPr/>
                    <a:lstStyle/>
                    <a:p>
                      <a:pPr algn="just">
                        <a:lnSpc>
                          <a:spcPct val="106000"/>
                        </a:lnSpc>
                        <a:spcAft>
                          <a:spcPts val="800"/>
                        </a:spcAft>
                      </a:pPr>
                      <a:r>
                        <a:rPr lang="en-US" sz="1800" dirty="0">
                          <a:effectLst/>
                          <a:latin typeface="Times New Roman" panose="02020603050405020304" pitchFamily="18" charset="0"/>
                          <a:cs typeface="Times New Roman" panose="02020603050405020304" pitchFamily="18" charset="0"/>
                        </a:rPr>
                        <a:t>Specialty Name = Cardiology</a:t>
                      </a:r>
                    </a:p>
                    <a:p>
                      <a:pPr algn="just">
                        <a:lnSpc>
                          <a:spcPct val="106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extLst>
                  <a:ext uri="{0D108BD9-81ED-4DB2-BD59-A6C34878D82A}">
                    <a16:rowId xmlns:a16="http://schemas.microsoft.com/office/drawing/2014/main" val="768042397"/>
                  </a:ext>
                </a:extLst>
              </a:tr>
              <a:tr h="1131492">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Expected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tc>
                  <a:txBody>
                    <a:bodyPr/>
                    <a:lstStyle/>
                    <a:p>
                      <a:pPr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Medical specialty name is compulsory/required.</a:t>
                      </a:r>
                      <a:endParaRPr lang="en-IN" sz="1800" dirty="0">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Image can be optional.</a:t>
                      </a:r>
                      <a:endParaRPr lang="en-IN" sz="1800" dirty="0">
                        <a:effectLst/>
                        <a:latin typeface="Times New Roman" panose="02020603050405020304" pitchFamily="18" charset="0"/>
                        <a:cs typeface="Times New Roman" panose="02020603050405020304" pitchFamily="18" charset="0"/>
                      </a:endParaRPr>
                    </a:p>
                    <a:p>
                      <a:pPr marL="0" lvl="0" indent="0" algn="just">
                        <a:lnSpc>
                          <a:spcPct val="107000"/>
                        </a:lnSpc>
                        <a:buFont typeface="Courier New" panose="02070309020205020404" pitchFamily="49" charset="0"/>
                        <a:buNone/>
                      </a:pPr>
                      <a:r>
                        <a:rPr lang="en-US" sz="1800" dirty="0">
                          <a:effectLst/>
                          <a:latin typeface="Times New Roman" panose="02020603050405020304" pitchFamily="18" charset="0"/>
                          <a:cs typeface="Times New Roman" panose="02020603050405020304" pitchFamily="18" charset="0"/>
                        </a:rPr>
                        <a:t>Admin fill-up medical specialty information and click on save button all information display into right side of page also in home page of user side. System allow user to store detail into system database.</a:t>
                      </a:r>
                    </a:p>
                    <a:p>
                      <a:pPr marL="0" lvl="0" indent="0" algn="just">
                        <a:lnSpc>
                          <a:spcPct val="107000"/>
                        </a:lnSpc>
                        <a:buFont typeface="Courier New" panose="02070309020205020404" pitchFamily="49" charset="0"/>
                        <a:buNone/>
                      </a:pPr>
                      <a:endParaRPr lang="en-US" sz="1800" dirty="0">
                        <a:effectLst/>
                        <a:latin typeface="Times New Roman" panose="02020603050405020304" pitchFamily="18" charset="0"/>
                        <a:cs typeface="Times New Roman" panose="02020603050405020304" pitchFamily="18" charset="0"/>
                      </a:endParaRPr>
                    </a:p>
                  </a:txBody>
                  <a:tcPr marL="43921" marR="43921" marT="0" marB="0"/>
                </a:tc>
                <a:extLst>
                  <a:ext uri="{0D108BD9-81ED-4DB2-BD59-A6C34878D82A}">
                    <a16:rowId xmlns:a16="http://schemas.microsoft.com/office/drawing/2014/main" val="1025740402"/>
                  </a:ext>
                </a:extLst>
              </a:tr>
              <a:tr h="73979">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Actual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tc>
                  <a:txBody>
                    <a:bodyPr/>
                    <a:lstStyle/>
                    <a:p>
                      <a:pPr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System allows to store medical specialty detail into system database.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extLst>
                  <a:ext uri="{0D108BD9-81ED-4DB2-BD59-A6C34878D82A}">
                    <a16:rowId xmlns:a16="http://schemas.microsoft.com/office/drawing/2014/main" val="233878825"/>
                  </a:ext>
                </a:extLst>
              </a:tr>
              <a:tr h="279386">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Pass / Fail</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tc>
                  <a:txBody>
                    <a:bodyPr/>
                    <a:lstStyle/>
                    <a:p>
                      <a:pPr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PASS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921" marR="43921" marT="0" marB="0"/>
                </a:tc>
                <a:extLst>
                  <a:ext uri="{0D108BD9-81ED-4DB2-BD59-A6C34878D82A}">
                    <a16:rowId xmlns:a16="http://schemas.microsoft.com/office/drawing/2014/main" val="1936526207"/>
                  </a:ext>
                </a:extLst>
              </a:tr>
            </a:tbl>
          </a:graphicData>
        </a:graphic>
      </p:graphicFrame>
    </p:spTree>
    <p:extLst>
      <p:ext uri="{BB962C8B-B14F-4D97-AF65-F5344CB8AC3E}">
        <p14:creationId xmlns:p14="http://schemas.microsoft.com/office/powerpoint/2010/main" val="2962941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2B4D53-25EB-D42C-6D2C-7DB061CE5B7C}"/>
              </a:ext>
            </a:extLst>
          </p:cNvPr>
          <p:cNvSpPr txBox="1"/>
          <p:nvPr/>
        </p:nvSpPr>
        <p:spPr>
          <a:xfrm>
            <a:off x="1562658" y="426992"/>
            <a:ext cx="20854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- 4 </a:t>
            </a: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3FC6045A-31E4-7F02-3A1E-45A0E3942BF4}"/>
              </a:ext>
            </a:extLst>
          </p:cNvPr>
          <p:cNvGraphicFramePr>
            <a:graphicFrameLocks noGrp="1"/>
          </p:cNvGraphicFramePr>
          <p:nvPr>
            <p:extLst>
              <p:ext uri="{D42A27DB-BD31-4B8C-83A1-F6EECF244321}">
                <p14:modId xmlns:p14="http://schemas.microsoft.com/office/powerpoint/2010/main" val="1053260464"/>
              </p:ext>
            </p:extLst>
          </p:nvPr>
        </p:nvGraphicFramePr>
        <p:xfrm>
          <a:off x="4279928" y="504420"/>
          <a:ext cx="7035772" cy="5918840"/>
        </p:xfrm>
        <a:graphic>
          <a:graphicData uri="http://schemas.openxmlformats.org/drawingml/2006/table">
            <a:tbl>
              <a:tblPr firstRow="1" firstCol="1" bandRow="1">
                <a:tableStyleId>{5C22544A-7EE6-4342-B048-85BDC9FD1C3A}</a:tableStyleId>
              </a:tblPr>
              <a:tblGrid>
                <a:gridCol w="1307417">
                  <a:extLst>
                    <a:ext uri="{9D8B030D-6E8A-4147-A177-3AD203B41FA5}">
                      <a16:colId xmlns:a16="http://schemas.microsoft.com/office/drawing/2014/main" val="3218339362"/>
                    </a:ext>
                  </a:extLst>
                </a:gridCol>
                <a:gridCol w="5728355">
                  <a:extLst>
                    <a:ext uri="{9D8B030D-6E8A-4147-A177-3AD203B41FA5}">
                      <a16:colId xmlns:a16="http://schemas.microsoft.com/office/drawing/2014/main" val="1757781215"/>
                    </a:ext>
                  </a:extLst>
                </a:gridCol>
              </a:tblGrid>
              <a:tr h="481151">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Case id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tc>
                  <a:txBody>
                    <a:bodyPr/>
                    <a:lstStyle/>
                    <a:p>
                      <a:pPr algn="l">
                        <a:lnSpc>
                          <a:spcPct val="107000"/>
                        </a:lnSpc>
                        <a:spcAft>
                          <a:spcPts val="800"/>
                        </a:spcAft>
                      </a:pPr>
                      <a:r>
                        <a:rPr lang="en-US" sz="1800">
                          <a:effectLst/>
                          <a:latin typeface="Times New Roman" panose="02020603050405020304" pitchFamily="18" charset="0"/>
                          <a:cs typeface="Times New Roman" panose="02020603050405020304" pitchFamily="18" charset="0"/>
                        </a:rPr>
                        <a:t>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extLst>
                  <a:ext uri="{0D108BD9-81ED-4DB2-BD59-A6C34878D82A}">
                    <a16:rowId xmlns:a16="http://schemas.microsoft.com/office/drawing/2014/main" val="4207695049"/>
                  </a:ext>
                </a:extLst>
              </a:tr>
              <a:tr h="359718">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Name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tc>
                  <a:txBody>
                    <a:bodyPr/>
                    <a:lstStyle/>
                    <a:p>
                      <a:pPr marL="36195" algn="just">
                        <a:lnSpc>
                          <a:spcPct val="107000"/>
                        </a:lnSpc>
                        <a:spcAft>
                          <a:spcPts val="800"/>
                        </a:spcAft>
                      </a:pPr>
                      <a:r>
                        <a:rPr lang="en-US" sz="1800">
                          <a:effectLst/>
                          <a:latin typeface="Times New Roman" panose="02020603050405020304" pitchFamily="18" charset="0"/>
                          <a:cs typeface="Times New Roman" panose="02020603050405020304" pitchFamily="18" charset="0"/>
                        </a:rPr>
                        <a:t>Valid doctor schedule.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extLst>
                  <a:ext uri="{0D108BD9-81ED-4DB2-BD59-A6C34878D82A}">
                    <a16:rowId xmlns:a16="http://schemas.microsoft.com/office/drawing/2014/main" val="4041251393"/>
                  </a:ext>
                </a:extLst>
              </a:tr>
              <a:tr h="374611">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Description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tc>
                  <a:txBody>
                    <a:bodyPr/>
                    <a:lstStyle/>
                    <a:p>
                      <a:pPr marL="36195" algn="just">
                        <a:lnSpc>
                          <a:spcPct val="107000"/>
                        </a:lnSpc>
                        <a:spcAft>
                          <a:spcPts val="800"/>
                        </a:spcAft>
                      </a:pPr>
                      <a:r>
                        <a:rPr lang="en-US" sz="1800">
                          <a:effectLst/>
                          <a:latin typeface="Times New Roman" panose="02020603050405020304" pitchFamily="18" charset="0"/>
                          <a:cs typeface="Times New Roman" panose="02020603050405020304" pitchFamily="18" charset="0"/>
                        </a:rPr>
                        <a:t>This test case will allow to make sure to add/edit valid medical doctor schedule by logged in user in backend.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extLst>
                  <a:ext uri="{0D108BD9-81ED-4DB2-BD59-A6C34878D82A}">
                    <a16:rowId xmlns:a16="http://schemas.microsoft.com/office/drawing/2014/main" val="3608573285"/>
                  </a:ext>
                </a:extLst>
              </a:tr>
              <a:tr h="266161">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Input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tc>
                  <a:txBody>
                    <a:bodyPr/>
                    <a:lstStyle/>
                    <a:p>
                      <a:pPr marL="342900" lvl="0" indent="-342900" algn="just">
                        <a:lnSpc>
                          <a:spcPct val="106000"/>
                        </a:lnSpc>
                        <a:spcAft>
                          <a:spcPts val="800"/>
                        </a:spcAft>
                        <a:buFont typeface="+mj-lt"/>
                        <a:buAutoNum type="arabicPeriod"/>
                      </a:pPr>
                      <a:r>
                        <a:rPr lang="en-US" sz="1800">
                          <a:effectLst/>
                          <a:latin typeface="Times New Roman" panose="02020603050405020304" pitchFamily="18" charset="0"/>
                          <a:cs typeface="Times New Roman" panose="02020603050405020304" pitchFamily="18" charset="0"/>
                        </a:rPr>
                        <a:t>Enter weekly time.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extLst>
                  <a:ext uri="{0D108BD9-81ED-4DB2-BD59-A6C34878D82A}">
                    <a16:rowId xmlns:a16="http://schemas.microsoft.com/office/drawing/2014/main" val="3810037450"/>
                  </a:ext>
                </a:extLst>
              </a:tr>
              <a:tr h="466450">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tc>
                  <a:txBody>
                    <a:bodyPr/>
                    <a:lstStyle/>
                    <a:p>
                      <a:pPr algn="just">
                        <a:lnSpc>
                          <a:spcPct val="106000"/>
                        </a:lnSpc>
                        <a:spcAft>
                          <a:spcPts val="800"/>
                        </a:spcAft>
                      </a:pPr>
                      <a:r>
                        <a:rPr lang="en-US" sz="1800" dirty="0">
                          <a:effectLst/>
                          <a:latin typeface="Times New Roman" panose="02020603050405020304" pitchFamily="18" charset="0"/>
                          <a:cs typeface="Times New Roman" panose="02020603050405020304" pitchFamily="18" charset="0"/>
                        </a:rPr>
                        <a:t>Day=Monday,</a:t>
                      </a:r>
                      <a:endParaRPr lang="en-IN" sz="1800" dirty="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800" dirty="0">
                          <a:effectLst/>
                          <a:latin typeface="Times New Roman" panose="02020603050405020304" pitchFamily="18" charset="0"/>
                          <a:cs typeface="Times New Roman" panose="02020603050405020304" pitchFamily="18" charset="0"/>
                        </a:rPr>
                        <a:t>Time to=8:00 AM,</a:t>
                      </a:r>
                      <a:endParaRPr lang="en-IN" sz="1800" dirty="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800" dirty="0">
                          <a:effectLst/>
                          <a:latin typeface="Times New Roman" panose="02020603050405020304" pitchFamily="18" charset="0"/>
                          <a:cs typeface="Times New Roman" panose="02020603050405020304" pitchFamily="18" charset="0"/>
                        </a:rPr>
                        <a:t>Time from=5:30 PM.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extLst>
                  <a:ext uri="{0D108BD9-81ED-4DB2-BD59-A6C34878D82A}">
                    <a16:rowId xmlns:a16="http://schemas.microsoft.com/office/drawing/2014/main" val="4127467436"/>
                  </a:ext>
                </a:extLst>
              </a:tr>
              <a:tr h="704887">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Excepted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tc>
                  <a:txBody>
                    <a:bodyPr/>
                    <a:lstStyle/>
                    <a:p>
                      <a:pPr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Schedule is compulsory/required.</a:t>
                      </a:r>
                      <a:endParaRPr lang="en-IN" sz="1800" dirty="0">
                        <a:effectLst/>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n-US" sz="1800" dirty="0">
                          <a:effectLst/>
                          <a:latin typeface="Times New Roman" panose="02020603050405020304" pitchFamily="18" charset="0"/>
                          <a:cs typeface="Times New Roman" panose="02020603050405020304" pitchFamily="18" charset="0"/>
                        </a:rPr>
                        <a:t>Admin and also doctor add schedule and click on save button schedule display with doctor information also in doctor page of user side. System allow user to store schedule into system database.</a:t>
                      </a:r>
                    </a:p>
                    <a:p>
                      <a:pPr marL="0" lvl="0" indent="0" algn="just">
                        <a:lnSpc>
                          <a:spcPct val="107000"/>
                        </a:lnSpc>
                        <a:spcAft>
                          <a:spcPts val="800"/>
                        </a:spcAft>
                        <a:buFont typeface="Courier New" panose="02070309020205020404" pitchFamily="49" charset="0"/>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extLst>
                  <a:ext uri="{0D108BD9-81ED-4DB2-BD59-A6C34878D82A}">
                    <a16:rowId xmlns:a16="http://schemas.microsoft.com/office/drawing/2014/main" val="3527079177"/>
                  </a:ext>
                </a:extLst>
              </a:tr>
              <a:tr h="258141">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Actual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tc>
                  <a:txBody>
                    <a:bodyPr/>
                    <a:lstStyle/>
                    <a:p>
                      <a:pPr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System allows to store doctors schedule detail into system database.</a:t>
                      </a:r>
                    </a:p>
                    <a:p>
                      <a:pPr algn="just">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extLst>
                  <a:ext uri="{0D108BD9-81ED-4DB2-BD59-A6C34878D82A}">
                    <a16:rowId xmlns:a16="http://schemas.microsoft.com/office/drawing/2014/main" val="951922863"/>
                  </a:ext>
                </a:extLst>
              </a:tr>
              <a:tr h="213081">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Pass/Fail</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tc>
                  <a:txBody>
                    <a:bodyPr/>
                    <a:lstStyle/>
                    <a:p>
                      <a:pPr marL="36195"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PASS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1242" marR="41242" marT="0" marB="0"/>
                </a:tc>
                <a:extLst>
                  <a:ext uri="{0D108BD9-81ED-4DB2-BD59-A6C34878D82A}">
                    <a16:rowId xmlns:a16="http://schemas.microsoft.com/office/drawing/2014/main" val="2924638846"/>
                  </a:ext>
                </a:extLst>
              </a:tr>
            </a:tbl>
          </a:graphicData>
        </a:graphic>
      </p:graphicFrame>
    </p:spTree>
    <p:extLst>
      <p:ext uri="{BB962C8B-B14F-4D97-AF65-F5344CB8AC3E}">
        <p14:creationId xmlns:p14="http://schemas.microsoft.com/office/powerpoint/2010/main" val="985292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6AD8AB-4DA4-D6FA-EE1B-71FCC3E3C287}"/>
              </a:ext>
            </a:extLst>
          </p:cNvPr>
          <p:cNvSpPr txBox="1"/>
          <p:nvPr/>
        </p:nvSpPr>
        <p:spPr>
          <a:xfrm>
            <a:off x="1667433" y="455567"/>
            <a:ext cx="20854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- 5 </a:t>
            </a:r>
            <a:endParaRPr lang="en-IN" sz="2000" dirty="0">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95F34D7F-2DB4-A9A3-CC1C-356086EC5414}"/>
              </a:ext>
            </a:extLst>
          </p:cNvPr>
          <p:cNvGraphicFramePr>
            <a:graphicFrameLocks noGrp="1"/>
          </p:cNvGraphicFramePr>
          <p:nvPr>
            <p:extLst>
              <p:ext uri="{D42A27DB-BD31-4B8C-83A1-F6EECF244321}">
                <p14:modId xmlns:p14="http://schemas.microsoft.com/office/powerpoint/2010/main" val="3588704531"/>
              </p:ext>
            </p:extLst>
          </p:nvPr>
        </p:nvGraphicFramePr>
        <p:xfrm>
          <a:off x="4354862" y="503192"/>
          <a:ext cx="7122763" cy="6079123"/>
        </p:xfrm>
        <a:graphic>
          <a:graphicData uri="http://schemas.openxmlformats.org/drawingml/2006/table">
            <a:tbl>
              <a:tblPr firstRow="1" firstCol="1" bandRow="1">
                <a:tableStyleId>{5C22544A-7EE6-4342-B048-85BDC9FD1C3A}</a:tableStyleId>
              </a:tblPr>
              <a:tblGrid>
                <a:gridCol w="1251371">
                  <a:extLst>
                    <a:ext uri="{9D8B030D-6E8A-4147-A177-3AD203B41FA5}">
                      <a16:colId xmlns:a16="http://schemas.microsoft.com/office/drawing/2014/main" val="2542346692"/>
                    </a:ext>
                  </a:extLst>
                </a:gridCol>
                <a:gridCol w="5871392">
                  <a:extLst>
                    <a:ext uri="{9D8B030D-6E8A-4147-A177-3AD203B41FA5}">
                      <a16:colId xmlns:a16="http://schemas.microsoft.com/office/drawing/2014/main" val="2279020994"/>
                    </a:ext>
                  </a:extLst>
                </a:gridCol>
              </a:tblGrid>
              <a:tr h="371127">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Case id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tc>
                  <a:txBody>
                    <a:bodyPr/>
                    <a:lstStyle/>
                    <a:p>
                      <a:pPr>
                        <a:lnSpc>
                          <a:spcPct val="107000"/>
                        </a:lnSpc>
                        <a:spcAft>
                          <a:spcPts val="800"/>
                        </a:spcAft>
                      </a:pPr>
                      <a:r>
                        <a:rPr lang="en-US" sz="1800">
                          <a:effectLst/>
                          <a:latin typeface="Times New Roman" panose="02020603050405020304" pitchFamily="18" charset="0"/>
                          <a:cs typeface="Times New Roman" panose="02020603050405020304" pitchFamily="18" charset="0"/>
                        </a:rPr>
                        <a:t>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extLst>
                  <a:ext uri="{0D108BD9-81ED-4DB2-BD59-A6C34878D82A}">
                    <a16:rowId xmlns:a16="http://schemas.microsoft.com/office/drawing/2014/main" val="1978600391"/>
                  </a:ext>
                </a:extLst>
              </a:tr>
              <a:tr h="351673">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Name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tc>
                  <a:txBody>
                    <a:bodyPr/>
                    <a:lstStyle/>
                    <a:p>
                      <a:pPr>
                        <a:lnSpc>
                          <a:spcPct val="107000"/>
                        </a:lnSpc>
                        <a:spcAft>
                          <a:spcPts val="800"/>
                        </a:spcAft>
                      </a:pPr>
                      <a:r>
                        <a:rPr lang="en-US" sz="1800">
                          <a:effectLst/>
                          <a:latin typeface="Times New Roman" panose="02020603050405020304" pitchFamily="18" charset="0"/>
                          <a:cs typeface="Times New Roman" panose="02020603050405020304" pitchFamily="18" charset="0"/>
                        </a:rPr>
                        <a:t>Valid doctor user.</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extLst>
                  <a:ext uri="{0D108BD9-81ED-4DB2-BD59-A6C34878D82A}">
                    <a16:rowId xmlns:a16="http://schemas.microsoft.com/office/drawing/2014/main" val="2657369853"/>
                  </a:ext>
                </a:extLst>
              </a:tr>
              <a:tr h="351673">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Description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tc>
                  <a:txBody>
                    <a:bodyPr/>
                    <a:lstStyle/>
                    <a:p>
                      <a:pPr>
                        <a:lnSpc>
                          <a:spcPct val="107000"/>
                        </a:lnSpc>
                        <a:spcAft>
                          <a:spcPts val="800"/>
                        </a:spcAft>
                      </a:pPr>
                      <a:r>
                        <a:rPr lang="en-US" sz="1800">
                          <a:effectLst/>
                          <a:latin typeface="Times New Roman" panose="02020603050405020304" pitchFamily="18" charset="0"/>
                          <a:cs typeface="Times New Roman" panose="02020603050405020304" pitchFamily="18" charset="0"/>
                        </a:rPr>
                        <a:t>This test case will allow to make sure to add/edit/delete user by logged in user in backend.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extLst>
                  <a:ext uri="{0D108BD9-81ED-4DB2-BD59-A6C34878D82A}">
                    <a16:rowId xmlns:a16="http://schemas.microsoft.com/office/drawing/2014/main" val="2704868206"/>
                  </a:ext>
                </a:extLst>
              </a:tr>
              <a:tr h="361190">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Input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tc>
                  <a:txBody>
                    <a:bodyPr/>
                    <a:lstStyle/>
                    <a:p>
                      <a:pPr marL="342900" lvl="0" indent="-342900" algn="just">
                        <a:lnSpc>
                          <a:spcPct val="106000"/>
                        </a:lnSpc>
                        <a:buFont typeface="+mj-lt"/>
                        <a:buAutoNum type="arabicPeriod"/>
                      </a:pPr>
                      <a:r>
                        <a:rPr lang="en-US" sz="1800">
                          <a:effectLst/>
                          <a:latin typeface="Times New Roman" panose="02020603050405020304" pitchFamily="18" charset="0"/>
                          <a:cs typeface="Times New Roman" panose="02020603050405020304" pitchFamily="18" charset="0"/>
                        </a:rPr>
                        <a:t>Enter valid name.</a:t>
                      </a:r>
                      <a:endParaRPr lang="en-IN" sz="180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800">
                          <a:effectLst/>
                          <a:latin typeface="Times New Roman" panose="02020603050405020304" pitchFamily="18" charset="0"/>
                          <a:cs typeface="Times New Roman" panose="02020603050405020304" pitchFamily="18" charset="0"/>
                        </a:rPr>
                        <a:t>Enter valid username.</a:t>
                      </a:r>
                      <a:endParaRPr lang="en-IN" sz="180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800">
                          <a:effectLst/>
                          <a:latin typeface="Times New Roman" panose="02020603050405020304" pitchFamily="18" charset="0"/>
                          <a:cs typeface="Times New Roman" panose="02020603050405020304" pitchFamily="18" charset="0"/>
                        </a:rPr>
                        <a:t>Enter valid password.</a:t>
                      </a:r>
                      <a:endParaRPr lang="en-IN" sz="1800">
                        <a:effectLst/>
                        <a:latin typeface="Times New Roman" panose="02020603050405020304" pitchFamily="18" charset="0"/>
                        <a:cs typeface="Times New Roman" panose="02020603050405020304" pitchFamily="18" charset="0"/>
                      </a:endParaRPr>
                    </a:p>
                    <a:p>
                      <a:pPr marL="342900" lvl="0" indent="-342900" algn="just">
                        <a:lnSpc>
                          <a:spcPct val="106000"/>
                        </a:lnSpc>
                        <a:spcAft>
                          <a:spcPts val="800"/>
                        </a:spcAft>
                        <a:buFont typeface="+mj-lt"/>
                        <a:buAutoNum type="arabicPeriod"/>
                      </a:pPr>
                      <a:r>
                        <a:rPr lang="en-US" sz="1800">
                          <a:effectLst/>
                          <a:latin typeface="Times New Roman" panose="02020603050405020304" pitchFamily="18" charset="0"/>
                          <a:cs typeface="Times New Roman" panose="02020603050405020304" pitchFamily="18" charset="0"/>
                        </a:rPr>
                        <a:t>Select valid type of user.</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extLst>
                  <a:ext uri="{0D108BD9-81ED-4DB2-BD59-A6C34878D82A}">
                    <a16:rowId xmlns:a16="http://schemas.microsoft.com/office/drawing/2014/main" val="3862363053"/>
                  </a:ext>
                </a:extLst>
              </a:tr>
              <a:tr h="505511">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tc>
                  <a:txBody>
                    <a:bodyPr/>
                    <a:lstStyle/>
                    <a:p>
                      <a:pPr algn="just">
                        <a:lnSpc>
                          <a:spcPct val="106000"/>
                        </a:lnSpc>
                        <a:spcAft>
                          <a:spcPts val="800"/>
                        </a:spcAft>
                      </a:pPr>
                      <a:r>
                        <a:rPr lang="en-US" sz="1800">
                          <a:effectLst/>
                          <a:latin typeface="Times New Roman" panose="02020603050405020304" pitchFamily="18" charset="0"/>
                          <a:cs typeface="Times New Roman" panose="02020603050405020304" pitchFamily="18" charset="0"/>
                        </a:rPr>
                        <a:t>Name = abc,</a:t>
                      </a:r>
                      <a:endParaRPr lang="en-IN" sz="180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800" u="sng">
                          <a:effectLst/>
                          <a:latin typeface="Times New Roman" panose="02020603050405020304" pitchFamily="18" charset="0"/>
                          <a:cs typeface="Times New Roman" panose="02020603050405020304" pitchFamily="18" charset="0"/>
                          <a:hlinkClick r:id="rId2"/>
                        </a:rPr>
                        <a:t>Username=abc@gmail.com</a:t>
                      </a:r>
                      <a:r>
                        <a:rPr lang="en-US"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800" u="sng">
                          <a:effectLst/>
                          <a:latin typeface="Times New Roman" panose="02020603050405020304" pitchFamily="18" charset="0"/>
                          <a:cs typeface="Times New Roman" panose="02020603050405020304" pitchFamily="18" charset="0"/>
                        </a:rPr>
                        <a:t>Password=abc123</a:t>
                      </a:r>
                      <a:r>
                        <a:rPr lang="en-US"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cs typeface="Times New Roman" panose="02020603050405020304" pitchFamily="18" charset="0"/>
                      </a:endParaRPr>
                    </a:p>
                    <a:p>
                      <a:pPr>
                        <a:lnSpc>
                          <a:spcPct val="107000"/>
                        </a:lnSpc>
                        <a:spcAft>
                          <a:spcPts val="800"/>
                        </a:spcAft>
                      </a:pPr>
                      <a:r>
                        <a:rPr lang="en-US" sz="1800">
                          <a:effectLst/>
                          <a:latin typeface="Times New Roman" panose="02020603050405020304" pitchFamily="18" charset="0"/>
                          <a:cs typeface="Times New Roman" panose="02020603050405020304" pitchFamily="18" charset="0"/>
                        </a:rPr>
                        <a:t>Type = end user.</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extLst>
                  <a:ext uri="{0D108BD9-81ED-4DB2-BD59-A6C34878D82A}">
                    <a16:rowId xmlns:a16="http://schemas.microsoft.com/office/drawing/2014/main" val="1331546632"/>
                  </a:ext>
                </a:extLst>
              </a:tr>
              <a:tr h="460227">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Expected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tc>
                  <a:txBody>
                    <a:bodyPr/>
                    <a:lstStyle/>
                    <a:p>
                      <a:pPr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All fields are compulsory/required.</a:t>
                      </a:r>
                      <a:endParaRPr lang="en-IN" sz="18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cs typeface="Times New Roman" panose="02020603050405020304" pitchFamily="18" charset="0"/>
                        </a:rPr>
                        <a:t>Admin add/edit/delete user and click on save button information store into database and user successfully login to system.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extLst>
                  <a:ext uri="{0D108BD9-81ED-4DB2-BD59-A6C34878D82A}">
                    <a16:rowId xmlns:a16="http://schemas.microsoft.com/office/drawing/2014/main" val="1941898389"/>
                  </a:ext>
                </a:extLst>
              </a:tr>
              <a:tr h="351673">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Actual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tc>
                  <a:txBody>
                    <a:bodyPr/>
                    <a:lstStyle/>
                    <a:p>
                      <a:pPr>
                        <a:lnSpc>
                          <a:spcPct val="107000"/>
                        </a:lnSpc>
                        <a:spcAft>
                          <a:spcPts val="800"/>
                        </a:spcAft>
                      </a:pPr>
                      <a:r>
                        <a:rPr lang="en-US" sz="1800">
                          <a:effectLst/>
                          <a:latin typeface="Times New Roman" panose="02020603050405020304" pitchFamily="18" charset="0"/>
                          <a:cs typeface="Times New Roman" panose="02020603050405020304" pitchFamily="18" charset="0"/>
                        </a:rPr>
                        <a:t>System allow user to store detail into system database.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extLst>
                  <a:ext uri="{0D108BD9-81ED-4DB2-BD59-A6C34878D82A}">
                    <a16:rowId xmlns:a16="http://schemas.microsoft.com/office/drawing/2014/main" val="4172386294"/>
                  </a:ext>
                </a:extLst>
              </a:tr>
              <a:tr h="371127">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Pass / Fail</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tc>
                  <a:txBody>
                    <a:bodyPr/>
                    <a:lstStyle/>
                    <a:p>
                      <a:pPr>
                        <a:lnSpc>
                          <a:spcPct val="107000"/>
                        </a:lnSpc>
                        <a:spcAft>
                          <a:spcPts val="800"/>
                        </a:spcAft>
                      </a:pPr>
                      <a:r>
                        <a:rPr lang="en-US" sz="1800" dirty="0">
                          <a:effectLst/>
                          <a:latin typeface="Times New Roman" panose="02020603050405020304" pitchFamily="18" charset="0"/>
                          <a:cs typeface="Times New Roman" panose="02020603050405020304" pitchFamily="18" charset="0"/>
                        </a:rPr>
                        <a:t>PASS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324" marR="32324" marT="0" marB="0"/>
                </a:tc>
                <a:extLst>
                  <a:ext uri="{0D108BD9-81ED-4DB2-BD59-A6C34878D82A}">
                    <a16:rowId xmlns:a16="http://schemas.microsoft.com/office/drawing/2014/main" val="711085286"/>
                  </a:ext>
                </a:extLst>
              </a:tr>
            </a:tbl>
          </a:graphicData>
        </a:graphic>
      </p:graphicFrame>
    </p:spTree>
    <p:extLst>
      <p:ext uri="{BB962C8B-B14F-4D97-AF65-F5344CB8AC3E}">
        <p14:creationId xmlns:p14="http://schemas.microsoft.com/office/powerpoint/2010/main" val="3507798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2533F-1AC4-4D73-0772-2FD24602ACEE}"/>
              </a:ext>
            </a:extLst>
          </p:cNvPr>
          <p:cNvSpPr txBox="1"/>
          <p:nvPr/>
        </p:nvSpPr>
        <p:spPr>
          <a:xfrm>
            <a:off x="1667433" y="455567"/>
            <a:ext cx="20854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- 6 </a:t>
            </a:r>
            <a:endParaRPr lang="en-IN" sz="20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367DD96F-6F6D-C85C-5C80-16479557E4BF}"/>
              </a:ext>
            </a:extLst>
          </p:cNvPr>
          <p:cNvGraphicFramePr>
            <a:graphicFrameLocks noGrp="1"/>
          </p:cNvGraphicFramePr>
          <p:nvPr>
            <p:extLst>
              <p:ext uri="{D42A27DB-BD31-4B8C-83A1-F6EECF244321}">
                <p14:modId xmlns:p14="http://schemas.microsoft.com/office/powerpoint/2010/main" val="1907063464"/>
              </p:ext>
            </p:extLst>
          </p:nvPr>
        </p:nvGraphicFramePr>
        <p:xfrm>
          <a:off x="4124021" y="515597"/>
          <a:ext cx="7182154" cy="6229224"/>
        </p:xfrm>
        <a:graphic>
          <a:graphicData uri="http://schemas.openxmlformats.org/drawingml/2006/table">
            <a:tbl>
              <a:tblPr firstRow="1" firstCol="1" bandRow="1">
                <a:tableStyleId>{5C22544A-7EE6-4342-B048-85BDC9FD1C3A}</a:tableStyleId>
              </a:tblPr>
              <a:tblGrid>
                <a:gridCol w="1457629">
                  <a:extLst>
                    <a:ext uri="{9D8B030D-6E8A-4147-A177-3AD203B41FA5}">
                      <a16:colId xmlns:a16="http://schemas.microsoft.com/office/drawing/2014/main" val="3960031325"/>
                    </a:ext>
                  </a:extLst>
                </a:gridCol>
                <a:gridCol w="5724525">
                  <a:extLst>
                    <a:ext uri="{9D8B030D-6E8A-4147-A177-3AD203B41FA5}">
                      <a16:colId xmlns:a16="http://schemas.microsoft.com/office/drawing/2014/main" val="385359056"/>
                    </a:ext>
                  </a:extLst>
                </a:gridCol>
              </a:tblGrid>
              <a:tr h="183251">
                <a:tc>
                  <a:txBody>
                    <a:bodyPr/>
                    <a:lstStyle/>
                    <a:p>
                      <a:pPr marL="36195" algn="ctr">
                        <a:lnSpc>
                          <a:spcPct val="107000"/>
                        </a:lnSpc>
                        <a:spcAft>
                          <a:spcPts val="800"/>
                        </a:spcAft>
                      </a:pPr>
                      <a:r>
                        <a:rPr lang="en-US" sz="1500">
                          <a:effectLst/>
                          <a:latin typeface="Times New Roman" panose="02020603050405020304" pitchFamily="18" charset="0"/>
                          <a:cs typeface="Times New Roman" panose="02020603050405020304" pitchFamily="18" charset="0"/>
                        </a:rPr>
                        <a:t>Test Case id</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tc>
                  <a:txBody>
                    <a:bodyPr/>
                    <a:lstStyle/>
                    <a:p>
                      <a:pPr>
                        <a:lnSpc>
                          <a:spcPct val="107000"/>
                        </a:lnSpc>
                        <a:spcAft>
                          <a:spcPts val="800"/>
                        </a:spcAft>
                      </a:pPr>
                      <a:r>
                        <a:rPr lang="en-US" sz="1500">
                          <a:effectLst/>
                          <a:latin typeface="Times New Roman" panose="02020603050405020304" pitchFamily="18" charset="0"/>
                          <a:cs typeface="Times New Roman" panose="02020603050405020304" pitchFamily="18" charset="0"/>
                        </a:rPr>
                        <a:t>6</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extLst>
                  <a:ext uri="{0D108BD9-81ED-4DB2-BD59-A6C34878D82A}">
                    <a16:rowId xmlns:a16="http://schemas.microsoft.com/office/drawing/2014/main" val="277996240"/>
                  </a:ext>
                </a:extLst>
              </a:tr>
              <a:tr h="192533">
                <a:tc>
                  <a:txBody>
                    <a:bodyPr/>
                    <a:lstStyle/>
                    <a:p>
                      <a:pPr marL="36195" algn="ctr">
                        <a:lnSpc>
                          <a:spcPct val="107000"/>
                        </a:lnSpc>
                        <a:spcAft>
                          <a:spcPts val="800"/>
                        </a:spcAft>
                      </a:pPr>
                      <a:r>
                        <a:rPr lang="en-US" sz="1500">
                          <a:effectLst/>
                          <a:latin typeface="Times New Roman" panose="02020603050405020304" pitchFamily="18" charset="0"/>
                          <a:cs typeface="Times New Roman" panose="02020603050405020304" pitchFamily="18" charset="0"/>
                        </a:rPr>
                        <a:t>Name</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tc>
                  <a:txBody>
                    <a:bodyPr/>
                    <a:lstStyle/>
                    <a:p>
                      <a:pPr algn="just">
                        <a:lnSpc>
                          <a:spcPct val="107000"/>
                        </a:lnSpc>
                        <a:spcAft>
                          <a:spcPts val="800"/>
                        </a:spcAft>
                      </a:pPr>
                      <a:r>
                        <a:rPr lang="en-US" sz="1500">
                          <a:effectLst/>
                          <a:latin typeface="Times New Roman" panose="02020603050405020304" pitchFamily="18" charset="0"/>
                          <a:cs typeface="Times New Roman" panose="02020603050405020304" pitchFamily="18" charset="0"/>
                        </a:rPr>
                        <a:t>Add valid appointment.</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extLst>
                  <a:ext uri="{0D108BD9-81ED-4DB2-BD59-A6C34878D82A}">
                    <a16:rowId xmlns:a16="http://schemas.microsoft.com/office/drawing/2014/main" val="2988066435"/>
                  </a:ext>
                </a:extLst>
              </a:tr>
              <a:tr h="337278">
                <a:tc>
                  <a:txBody>
                    <a:bodyPr/>
                    <a:lstStyle/>
                    <a:p>
                      <a:pPr marL="36195" algn="ctr">
                        <a:lnSpc>
                          <a:spcPct val="107000"/>
                        </a:lnSpc>
                        <a:spcAft>
                          <a:spcPts val="800"/>
                        </a:spcAft>
                      </a:pPr>
                      <a:r>
                        <a:rPr lang="en-US" sz="1500">
                          <a:effectLst/>
                          <a:latin typeface="Times New Roman" panose="02020603050405020304" pitchFamily="18" charset="0"/>
                          <a:cs typeface="Times New Roman" panose="02020603050405020304" pitchFamily="18" charset="0"/>
                        </a:rPr>
                        <a:t>Description</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tc>
                  <a:txBody>
                    <a:bodyPr/>
                    <a:lstStyle/>
                    <a:p>
                      <a:pPr marL="36195" algn="just">
                        <a:lnSpc>
                          <a:spcPct val="107000"/>
                        </a:lnSpc>
                        <a:spcAft>
                          <a:spcPts val="800"/>
                        </a:spcAft>
                      </a:pPr>
                      <a:r>
                        <a:rPr lang="en-US" sz="1500">
                          <a:effectLst/>
                          <a:latin typeface="Times New Roman" panose="02020603050405020304" pitchFamily="18" charset="0"/>
                          <a:cs typeface="Times New Roman" panose="02020603050405020304" pitchFamily="18" charset="0"/>
                        </a:rPr>
                        <a:t>This test case will allow to make sure to add/edit/delete appointment by logged in user in backend.</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extLst>
                  <a:ext uri="{0D108BD9-81ED-4DB2-BD59-A6C34878D82A}">
                    <a16:rowId xmlns:a16="http://schemas.microsoft.com/office/drawing/2014/main" val="1557374054"/>
                  </a:ext>
                </a:extLst>
              </a:tr>
              <a:tr h="511933">
                <a:tc>
                  <a:txBody>
                    <a:bodyPr/>
                    <a:lstStyle/>
                    <a:p>
                      <a:pPr marL="36195" algn="ctr">
                        <a:lnSpc>
                          <a:spcPct val="107000"/>
                        </a:lnSpc>
                        <a:spcAft>
                          <a:spcPts val="800"/>
                        </a:spcAft>
                      </a:pPr>
                      <a:r>
                        <a:rPr lang="en-US" sz="1500">
                          <a:effectLst/>
                          <a:latin typeface="Times New Roman" panose="02020603050405020304" pitchFamily="18" charset="0"/>
                          <a:cs typeface="Times New Roman" panose="02020603050405020304" pitchFamily="18" charset="0"/>
                        </a:rPr>
                        <a:t>Input Data</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tc>
                  <a:txBody>
                    <a:bodyPr/>
                    <a:lstStyle/>
                    <a:p>
                      <a:pPr marL="342900" lvl="0" indent="-342900" algn="just">
                        <a:lnSpc>
                          <a:spcPct val="106000"/>
                        </a:lnSpc>
                        <a:buFont typeface="+mj-lt"/>
                        <a:buAutoNum type="arabicPeriod"/>
                      </a:pPr>
                      <a:r>
                        <a:rPr lang="en-US" sz="1500">
                          <a:effectLst/>
                          <a:latin typeface="Times New Roman" panose="02020603050405020304" pitchFamily="18" charset="0"/>
                          <a:cs typeface="Times New Roman" panose="02020603050405020304" pitchFamily="18" charset="0"/>
                        </a:rPr>
                        <a:t>Select valid doctor name.</a:t>
                      </a:r>
                      <a:endParaRPr lang="en-IN" sz="150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500">
                          <a:effectLst/>
                          <a:latin typeface="Times New Roman" panose="02020603050405020304" pitchFamily="18" charset="0"/>
                          <a:cs typeface="Times New Roman" panose="02020603050405020304" pitchFamily="18" charset="0"/>
                        </a:rPr>
                        <a:t>Select valid patient name.</a:t>
                      </a:r>
                      <a:endParaRPr lang="en-IN" sz="150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500">
                          <a:effectLst/>
                          <a:latin typeface="Times New Roman" panose="02020603050405020304" pitchFamily="18" charset="0"/>
                          <a:cs typeface="Times New Roman" panose="02020603050405020304" pitchFamily="18" charset="0"/>
                        </a:rPr>
                        <a:t>Select valid date and time for appointment.</a:t>
                      </a:r>
                      <a:endParaRPr lang="en-IN" sz="1500">
                        <a:effectLst/>
                        <a:latin typeface="Times New Roman" panose="02020603050405020304" pitchFamily="18" charset="0"/>
                        <a:cs typeface="Times New Roman" panose="02020603050405020304" pitchFamily="18" charset="0"/>
                      </a:endParaRPr>
                    </a:p>
                    <a:p>
                      <a:pPr marL="342900" lvl="0" indent="-342900" algn="just">
                        <a:lnSpc>
                          <a:spcPct val="106000"/>
                        </a:lnSpc>
                        <a:spcAft>
                          <a:spcPts val="800"/>
                        </a:spcAft>
                        <a:buFont typeface="+mj-lt"/>
                        <a:buAutoNum type="arabicPeriod"/>
                      </a:pPr>
                      <a:r>
                        <a:rPr lang="en-US" sz="1500">
                          <a:effectLst/>
                          <a:latin typeface="Times New Roman" panose="02020603050405020304" pitchFamily="18" charset="0"/>
                          <a:cs typeface="Times New Roman" panose="02020603050405020304" pitchFamily="18" charset="0"/>
                        </a:rPr>
                        <a:t>Select valid status for appointment.</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extLst>
                  <a:ext uri="{0D108BD9-81ED-4DB2-BD59-A6C34878D82A}">
                    <a16:rowId xmlns:a16="http://schemas.microsoft.com/office/drawing/2014/main" val="335798764"/>
                  </a:ext>
                </a:extLst>
              </a:tr>
              <a:tr h="749502">
                <a:tc>
                  <a:txBody>
                    <a:bodyPr/>
                    <a:lstStyle/>
                    <a:p>
                      <a:pPr marL="36195" algn="ctr">
                        <a:lnSpc>
                          <a:spcPct val="107000"/>
                        </a:lnSpc>
                        <a:spcAft>
                          <a:spcPts val="800"/>
                        </a:spcAft>
                      </a:pPr>
                      <a:r>
                        <a:rPr lang="en-US" sz="1500">
                          <a:effectLst/>
                          <a:latin typeface="Times New Roman" panose="02020603050405020304" pitchFamily="18" charset="0"/>
                          <a:cs typeface="Times New Roman" panose="02020603050405020304" pitchFamily="18" charset="0"/>
                        </a:rPr>
                        <a:t>Test data</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tc>
                  <a:txBody>
                    <a:bodyPr/>
                    <a:lstStyle/>
                    <a:p>
                      <a:pPr algn="just">
                        <a:lnSpc>
                          <a:spcPct val="106000"/>
                        </a:lnSpc>
                        <a:spcAft>
                          <a:spcPts val="800"/>
                        </a:spcAft>
                      </a:pPr>
                      <a:r>
                        <a:rPr lang="en-US" sz="1500">
                          <a:effectLst/>
                          <a:latin typeface="Times New Roman" panose="02020603050405020304" pitchFamily="18" charset="0"/>
                          <a:cs typeface="Times New Roman" panose="02020603050405020304" pitchFamily="18" charset="0"/>
                        </a:rPr>
                        <a:t>Doctor name=Dr.abc,</a:t>
                      </a:r>
                      <a:endParaRPr lang="en-IN" sz="150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500">
                          <a:effectLst/>
                          <a:latin typeface="Times New Roman" panose="02020603050405020304" pitchFamily="18" charset="0"/>
                          <a:cs typeface="Times New Roman" panose="02020603050405020304" pitchFamily="18" charset="0"/>
                        </a:rPr>
                        <a:t>Patient name=Xyz,</a:t>
                      </a:r>
                      <a:endParaRPr lang="en-IN" sz="150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500">
                          <a:effectLst/>
                          <a:latin typeface="Times New Roman" panose="02020603050405020304" pitchFamily="18" charset="0"/>
                          <a:cs typeface="Times New Roman" panose="02020603050405020304" pitchFamily="18" charset="0"/>
                        </a:rPr>
                        <a:t>Date and time=Wednesday may 12,2021 3:30 PM,</a:t>
                      </a:r>
                      <a:endParaRPr lang="en-IN" sz="150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500">
                          <a:effectLst/>
                          <a:latin typeface="Times New Roman" panose="02020603050405020304" pitchFamily="18" charset="0"/>
                          <a:cs typeface="Times New Roman" panose="02020603050405020304" pitchFamily="18" charset="0"/>
                        </a:rPr>
                        <a:t>Status = confirm.</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extLst>
                  <a:ext uri="{0D108BD9-81ED-4DB2-BD59-A6C34878D82A}">
                    <a16:rowId xmlns:a16="http://schemas.microsoft.com/office/drawing/2014/main" val="2512792244"/>
                  </a:ext>
                </a:extLst>
              </a:tr>
              <a:tr h="1731538">
                <a:tc>
                  <a:txBody>
                    <a:bodyPr/>
                    <a:lstStyle/>
                    <a:p>
                      <a:pPr marL="36195" algn="ctr">
                        <a:lnSpc>
                          <a:spcPct val="107000"/>
                        </a:lnSpc>
                        <a:spcAft>
                          <a:spcPts val="800"/>
                        </a:spcAft>
                      </a:pPr>
                      <a:r>
                        <a:rPr lang="en-US" sz="1500">
                          <a:effectLst/>
                          <a:latin typeface="Times New Roman" panose="02020603050405020304" pitchFamily="18" charset="0"/>
                          <a:cs typeface="Times New Roman" panose="02020603050405020304" pitchFamily="18" charset="0"/>
                        </a:rPr>
                        <a:t>Excepted Output</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tc>
                  <a:txBody>
                    <a:bodyPr/>
                    <a:lstStyle/>
                    <a:p>
                      <a:pPr algn="just">
                        <a:lnSpc>
                          <a:spcPct val="107000"/>
                        </a:lnSpc>
                        <a:spcAft>
                          <a:spcPts val="800"/>
                        </a:spcAft>
                      </a:pPr>
                      <a:r>
                        <a:rPr lang="en-US" sz="1500" dirty="0">
                          <a:effectLst/>
                          <a:latin typeface="Times New Roman" panose="02020603050405020304" pitchFamily="18" charset="0"/>
                          <a:cs typeface="Times New Roman" panose="02020603050405020304" pitchFamily="18" charset="0"/>
                        </a:rPr>
                        <a:t>All fields are compulsory/required.</a:t>
                      </a:r>
                      <a:endParaRPr lang="en-IN" sz="1500" dirty="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500" dirty="0">
                          <a:effectLst/>
                          <a:latin typeface="Times New Roman" panose="02020603050405020304" pitchFamily="18" charset="0"/>
                          <a:cs typeface="Times New Roman" panose="02020603050405020304" pitchFamily="18" charset="0"/>
                        </a:rPr>
                        <a:t>Admin add/edit/delete appointment and click on save button information store into database and also display on admin side and particular doctor and patient side.</a:t>
                      </a:r>
                      <a:endParaRPr lang="en-IN" sz="1500" dirty="0">
                        <a:effectLst/>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n-US" sz="1500" dirty="0">
                          <a:effectLst/>
                          <a:latin typeface="Times New Roman" panose="02020603050405020304" pitchFamily="18" charset="0"/>
                          <a:cs typeface="Times New Roman" panose="02020603050405020304" pitchFamily="18" charset="0"/>
                        </a:rPr>
                        <a:t>Only registered doctors and patients select in new appointment form.</a:t>
                      </a:r>
                      <a:endParaRPr lang="en-IN" sz="1500" dirty="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500" dirty="0">
                          <a:effectLst/>
                          <a:latin typeface="Times New Roman" panose="02020603050405020304" pitchFamily="18" charset="0"/>
                          <a:cs typeface="Times New Roman" panose="02020603050405020304" pitchFamily="18" charset="0"/>
                        </a:rPr>
                        <a:t>Doctor add/edit/delete appointment and click on save button information store into database and also display on admin side and particular patient side. Doctor select patient name, date time and status.</a:t>
                      </a:r>
                      <a:endParaRPr lang="en-IN" sz="1500" dirty="0">
                        <a:effectLst/>
                        <a:latin typeface="Times New Roman" panose="02020603050405020304" pitchFamily="18" charset="0"/>
                        <a:cs typeface="Times New Roman" panose="02020603050405020304" pitchFamily="18" charset="0"/>
                      </a:endParaRPr>
                    </a:p>
                  </a:txBody>
                  <a:tcPr marL="30937" marR="30937" marT="0" marB="0"/>
                </a:tc>
                <a:extLst>
                  <a:ext uri="{0D108BD9-81ED-4DB2-BD59-A6C34878D82A}">
                    <a16:rowId xmlns:a16="http://schemas.microsoft.com/office/drawing/2014/main" val="141817637"/>
                  </a:ext>
                </a:extLst>
              </a:tr>
              <a:tr h="206733">
                <a:tc>
                  <a:txBody>
                    <a:bodyPr/>
                    <a:lstStyle/>
                    <a:p>
                      <a:pPr marL="36195" algn="ctr">
                        <a:lnSpc>
                          <a:spcPct val="107000"/>
                        </a:lnSpc>
                        <a:spcAft>
                          <a:spcPts val="800"/>
                        </a:spcAft>
                      </a:pPr>
                      <a:r>
                        <a:rPr lang="en-US" sz="1500">
                          <a:effectLst/>
                          <a:latin typeface="Times New Roman" panose="02020603050405020304" pitchFamily="18" charset="0"/>
                          <a:cs typeface="Times New Roman" panose="02020603050405020304" pitchFamily="18" charset="0"/>
                        </a:rPr>
                        <a:t>Actual Output</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tc>
                  <a:txBody>
                    <a:bodyPr/>
                    <a:lstStyle/>
                    <a:p>
                      <a:pPr algn="just">
                        <a:lnSpc>
                          <a:spcPct val="107000"/>
                        </a:lnSpc>
                        <a:spcAft>
                          <a:spcPts val="800"/>
                        </a:spcAft>
                      </a:pPr>
                      <a:r>
                        <a:rPr lang="en-US" sz="1500" dirty="0">
                          <a:effectLst/>
                          <a:latin typeface="Times New Roman" panose="02020603050405020304" pitchFamily="18" charset="0"/>
                          <a:cs typeface="Times New Roman" panose="02020603050405020304" pitchFamily="18" charset="0"/>
                        </a:rPr>
                        <a:t>System allows to store Add Valid Appointments details into system database.</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extLst>
                  <a:ext uri="{0D108BD9-81ED-4DB2-BD59-A6C34878D82A}">
                    <a16:rowId xmlns:a16="http://schemas.microsoft.com/office/drawing/2014/main" val="2571237116"/>
                  </a:ext>
                </a:extLst>
              </a:tr>
              <a:tr h="200785">
                <a:tc>
                  <a:txBody>
                    <a:bodyPr/>
                    <a:lstStyle/>
                    <a:p>
                      <a:pPr marL="36195" algn="ctr">
                        <a:lnSpc>
                          <a:spcPct val="107000"/>
                        </a:lnSpc>
                        <a:spcAft>
                          <a:spcPts val="800"/>
                        </a:spcAft>
                      </a:pPr>
                      <a:r>
                        <a:rPr lang="en-US" sz="1500">
                          <a:effectLst/>
                          <a:latin typeface="Times New Roman" panose="02020603050405020304" pitchFamily="18" charset="0"/>
                          <a:cs typeface="Times New Roman" panose="02020603050405020304" pitchFamily="18" charset="0"/>
                        </a:rPr>
                        <a:t>Pass/Fail</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tc>
                  <a:txBody>
                    <a:bodyPr/>
                    <a:lstStyle/>
                    <a:p>
                      <a:pPr marL="36195" algn="just">
                        <a:lnSpc>
                          <a:spcPct val="107000"/>
                        </a:lnSpc>
                        <a:spcAft>
                          <a:spcPts val="800"/>
                        </a:spcAft>
                      </a:pPr>
                      <a:r>
                        <a:rPr lang="en-US" sz="1500" dirty="0">
                          <a:effectLst/>
                          <a:latin typeface="Times New Roman" panose="02020603050405020304" pitchFamily="18" charset="0"/>
                          <a:cs typeface="Times New Roman" panose="02020603050405020304" pitchFamily="18" charset="0"/>
                        </a:rPr>
                        <a:t>PASS</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937" marR="30937" marT="0" marB="0"/>
                </a:tc>
                <a:extLst>
                  <a:ext uri="{0D108BD9-81ED-4DB2-BD59-A6C34878D82A}">
                    <a16:rowId xmlns:a16="http://schemas.microsoft.com/office/drawing/2014/main" val="1250655409"/>
                  </a:ext>
                </a:extLst>
              </a:tr>
            </a:tbl>
          </a:graphicData>
        </a:graphic>
      </p:graphicFrame>
    </p:spTree>
    <p:extLst>
      <p:ext uri="{BB962C8B-B14F-4D97-AF65-F5344CB8AC3E}">
        <p14:creationId xmlns:p14="http://schemas.microsoft.com/office/powerpoint/2010/main" val="2007974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FA27FD-E202-D448-F426-CFE77DADFD28}"/>
              </a:ext>
            </a:extLst>
          </p:cNvPr>
          <p:cNvSpPr txBox="1"/>
          <p:nvPr/>
        </p:nvSpPr>
        <p:spPr>
          <a:xfrm>
            <a:off x="1667433" y="455567"/>
            <a:ext cx="20854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- 7 </a:t>
            </a: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D2661750-0A16-6451-692F-0E524907693B}"/>
              </a:ext>
            </a:extLst>
          </p:cNvPr>
          <p:cNvGraphicFramePr>
            <a:graphicFrameLocks noGrp="1"/>
          </p:cNvGraphicFramePr>
          <p:nvPr>
            <p:extLst>
              <p:ext uri="{D42A27DB-BD31-4B8C-83A1-F6EECF244321}">
                <p14:modId xmlns:p14="http://schemas.microsoft.com/office/powerpoint/2010/main" val="4036124547"/>
              </p:ext>
            </p:extLst>
          </p:nvPr>
        </p:nvGraphicFramePr>
        <p:xfrm>
          <a:off x="4188102" y="540660"/>
          <a:ext cx="7184747" cy="6048464"/>
        </p:xfrm>
        <a:graphic>
          <a:graphicData uri="http://schemas.openxmlformats.org/drawingml/2006/table">
            <a:tbl>
              <a:tblPr firstRow="1" firstCol="1" bandRow="1">
                <a:tableStyleId>{5C22544A-7EE6-4342-B048-85BDC9FD1C3A}</a:tableStyleId>
              </a:tblPr>
              <a:tblGrid>
                <a:gridCol w="1812648">
                  <a:extLst>
                    <a:ext uri="{9D8B030D-6E8A-4147-A177-3AD203B41FA5}">
                      <a16:colId xmlns:a16="http://schemas.microsoft.com/office/drawing/2014/main" val="2125864494"/>
                    </a:ext>
                  </a:extLst>
                </a:gridCol>
                <a:gridCol w="5372099">
                  <a:extLst>
                    <a:ext uri="{9D8B030D-6E8A-4147-A177-3AD203B41FA5}">
                      <a16:colId xmlns:a16="http://schemas.microsoft.com/office/drawing/2014/main" val="3428425526"/>
                    </a:ext>
                  </a:extLst>
                </a:gridCol>
              </a:tblGrid>
              <a:tr h="525168">
                <a:tc>
                  <a:txBody>
                    <a:bodyPr/>
                    <a:lstStyle/>
                    <a:p>
                      <a:pPr marL="36195" algn="ctr">
                        <a:lnSpc>
                          <a:spcPct val="107000"/>
                        </a:lnSpc>
                        <a:spcAft>
                          <a:spcPts val="800"/>
                        </a:spcAft>
                      </a:pPr>
                      <a:r>
                        <a:rPr lang="en-US" sz="1700" dirty="0">
                          <a:effectLst/>
                          <a:latin typeface="Times New Roman" panose="02020603050405020304" pitchFamily="18" charset="0"/>
                          <a:cs typeface="Times New Roman" panose="02020603050405020304" pitchFamily="18" charset="0"/>
                        </a:rPr>
                        <a:t>Test Case id</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tc>
                  <a:txBody>
                    <a:bodyPr/>
                    <a:lstStyle/>
                    <a:p>
                      <a:pPr algn="l">
                        <a:lnSpc>
                          <a:spcPct val="107000"/>
                        </a:lnSpc>
                        <a:spcAft>
                          <a:spcPts val="800"/>
                        </a:spcAft>
                      </a:pPr>
                      <a:r>
                        <a:rPr lang="en-US" sz="1700">
                          <a:effectLst/>
                          <a:latin typeface="Times New Roman" panose="02020603050405020304" pitchFamily="18" charset="0"/>
                          <a:cs typeface="Times New Roman" panose="02020603050405020304" pitchFamily="18" charset="0"/>
                        </a:rPr>
                        <a:t>7</a:t>
                      </a:r>
                      <a:endParaRPr lang="en-IN"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extLst>
                  <a:ext uri="{0D108BD9-81ED-4DB2-BD59-A6C34878D82A}">
                    <a16:rowId xmlns:a16="http://schemas.microsoft.com/office/drawing/2014/main" val="3390208238"/>
                  </a:ext>
                </a:extLst>
              </a:tr>
              <a:tr h="253442">
                <a:tc>
                  <a:txBody>
                    <a:bodyPr/>
                    <a:lstStyle/>
                    <a:p>
                      <a:pPr marL="36195" algn="ctr">
                        <a:lnSpc>
                          <a:spcPct val="107000"/>
                        </a:lnSpc>
                        <a:spcAft>
                          <a:spcPts val="800"/>
                        </a:spcAft>
                      </a:pPr>
                      <a:r>
                        <a:rPr lang="en-US" sz="1700">
                          <a:effectLst/>
                          <a:latin typeface="Times New Roman" panose="02020603050405020304" pitchFamily="18" charset="0"/>
                          <a:cs typeface="Times New Roman" panose="02020603050405020304" pitchFamily="18" charset="0"/>
                        </a:rPr>
                        <a:t>Name</a:t>
                      </a:r>
                      <a:endParaRPr lang="en-IN"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tc>
                  <a:txBody>
                    <a:bodyPr/>
                    <a:lstStyle/>
                    <a:p>
                      <a:pPr algn="just">
                        <a:lnSpc>
                          <a:spcPct val="107000"/>
                        </a:lnSpc>
                        <a:spcAft>
                          <a:spcPts val="800"/>
                        </a:spcAft>
                      </a:pPr>
                      <a:r>
                        <a:rPr lang="en-US" sz="1700">
                          <a:effectLst/>
                          <a:latin typeface="Times New Roman" panose="02020603050405020304" pitchFamily="18" charset="0"/>
                          <a:cs typeface="Times New Roman" panose="02020603050405020304" pitchFamily="18" charset="0"/>
                        </a:rPr>
                        <a:t>Add valid site settings.</a:t>
                      </a:r>
                      <a:endParaRPr lang="en-IN"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extLst>
                  <a:ext uri="{0D108BD9-81ED-4DB2-BD59-A6C34878D82A}">
                    <a16:rowId xmlns:a16="http://schemas.microsoft.com/office/drawing/2014/main" val="2681928071"/>
                  </a:ext>
                </a:extLst>
              </a:tr>
              <a:tr h="525168">
                <a:tc>
                  <a:txBody>
                    <a:bodyPr/>
                    <a:lstStyle/>
                    <a:p>
                      <a:pPr marL="36195" algn="ctr">
                        <a:lnSpc>
                          <a:spcPct val="107000"/>
                        </a:lnSpc>
                        <a:spcAft>
                          <a:spcPts val="800"/>
                        </a:spcAft>
                      </a:pPr>
                      <a:r>
                        <a:rPr lang="en-US" sz="1700">
                          <a:effectLst/>
                          <a:latin typeface="Times New Roman" panose="02020603050405020304" pitchFamily="18" charset="0"/>
                          <a:cs typeface="Times New Roman" panose="02020603050405020304" pitchFamily="18" charset="0"/>
                        </a:rPr>
                        <a:t>Description</a:t>
                      </a:r>
                      <a:endParaRPr lang="en-IN"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tc>
                  <a:txBody>
                    <a:bodyPr/>
                    <a:lstStyle/>
                    <a:p>
                      <a:pPr marL="36195" algn="just">
                        <a:lnSpc>
                          <a:spcPct val="107000"/>
                        </a:lnSpc>
                        <a:spcAft>
                          <a:spcPts val="800"/>
                        </a:spcAft>
                      </a:pPr>
                      <a:r>
                        <a:rPr lang="en-US" sz="1700">
                          <a:effectLst/>
                          <a:latin typeface="Times New Roman" panose="02020603050405020304" pitchFamily="18" charset="0"/>
                          <a:cs typeface="Times New Roman" panose="02020603050405020304" pitchFamily="18" charset="0"/>
                        </a:rPr>
                        <a:t>This test case will allow to make sure to add site settings by logged in user in backend.</a:t>
                      </a:r>
                      <a:endParaRPr lang="en-IN"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extLst>
                  <a:ext uri="{0D108BD9-81ED-4DB2-BD59-A6C34878D82A}">
                    <a16:rowId xmlns:a16="http://schemas.microsoft.com/office/drawing/2014/main" val="508992998"/>
                  </a:ext>
                </a:extLst>
              </a:tr>
              <a:tr h="1328350">
                <a:tc>
                  <a:txBody>
                    <a:bodyPr/>
                    <a:lstStyle/>
                    <a:p>
                      <a:pPr marL="36195" algn="ctr">
                        <a:lnSpc>
                          <a:spcPct val="107000"/>
                        </a:lnSpc>
                        <a:spcAft>
                          <a:spcPts val="800"/>
                        </a:spcAft>
                      </a:pPr>
                      <a:r>
                        <a:rPr lang="en-US" sz="1700">
                          <a:effectLst/>
                          <a:latin typeface="Times New Roman" panose="02020603050405020304" pitchFamily="18" charset="0"/>
                          <a:cs typeface="Times New Roman" panose="02020603050405020304" pitchFamily="18" charset="0"/>
                        </a:rPr>
                        <a:t>Input Data</a:t>
                      </a:r>
                      <a:endParaRPr lang="en-IN"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tc>
                  <a:txBody>
                    <a:bodyPr/>
                    <a:lstStyle/>
                    <a:p>
                      <a:pPr marL="342900" lvl="0" indent="-342900" algn="just">
                        <a:lnSpc>
                          <a:spcPct val="106000"/>
                        </a:lnSpc>
                        <a:buFont typeface="+mj-lt"/>
                        <a:buAutoNum type="arabicPeriod"/>
                      </a:pPr>
                      <a:r>
                        <a:rPr lang="en-US" sz="1700" dirty="0">
                          <a:effectLst/>
                          <a:latin typeface="Times New Roman" panose="02020603050405020304" pitchFamily="18" charset="0"/>
                          <a:cs typeface="Times New Roman" panose="02020603050405020304" pitchFamily="18" charset="0"/>
                        </a:rPr>
                        <a:t>Enter valid system name.</a:t>
                      </a:r>
                      <a:endParaRPr lang="en-IN" sz="1700" dirty="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700" dirty="0">
                          <a:effectLst/>
                          <a:latin typeface="Times New Roman" panose="02020603050405020304" pitchFamily="18" charset="0"/>
                          <a:cs typeface="Times New Roman" panose="02020603050405020304" pitchFamily="18" charset="0"/>
                        </a:rPr>
                        <a:t>Enter valid contact.</a:t>
                      </a:r>
                      <a:endParaRPr lang="en-IN" sz="1700" dirty="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700" dirty="0">
                          <a:effectLst/>
                          <a:latin typeface="Times New Roman" panose="02020603050405020304" pitchFamily="18" charset="0"/>
                          <a:cs typeface="Times New Roman" panose="02020603050405020304" pitchFamily="18" charset="0"/>
                        </a:rPr>
                        <a:t>Enter valid email address.</a:t>
                      </a:r>
                      <a:endParaRPr lang="en-IN" sz="1700" dirty="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700" dirty="0">
                          <a:effectLst/>
                          <a:latin typeface="Times New Roman" panose="02020603050405020304" pitchFamily="18" charset="0"/>
                          <a:cs typeface="Times New Roman" panose="02020603050405020304" pitchFamily="18" charset="0"/>
                        </a:rPr>
                        <a:t>Write about us content.</a:t>
                      </a:r>
                      <a:endParaRPr lang="en-IN" sz="1700" dirty="0">
                        <a:effectLst/>
                        <a:latin typeface="Times New Roman" panose="02020603050405020304" pitchFamily="18" charset="0"/>
                        <a:cs typeface="Times New Roman" panose="02020603050405020304" pitchFamily="18" charset="0"/>
                      </a:endParaRPr>
                    </a:p>
                    <a:p>
                      <a:pPr marL="342900" lvl="0" indent="-342900" algn="just">
                        <a:lnSpc>
                          <a:spcPct val="106000"/>
                        </a:lnSpc>
                        <a:spcAft>
                          <a:spcPts val="800"/>
                        </a:spcAft>
                        <a:buFont typeface="+mj-lt"/>
                        <a:buAutoNum type="arabicPeriod"/>
                      </a:pPr>
                      <a:r>
                        <a:rPr lang="en-US" sz="1700" dirty="0">
                          <a:effectLst/>
                          <a:latin typeface="Times New Roman" panose="02020603050405020304" pitchFamily="18" charset="0"/>
                          <a:cs typeface="Times New Roman" panose="02020603050405020304" pitchFamily="18" charset="0"/>
                        </a:rPr>
                        <a:t>Upload cover image for user side.</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extLst>
                  <a:ext uri="{0D108BD9-81ED-4DB2-BD59-A6C34878D82A}">
                    <a16:rowId xmlns:a16="http://schemas.microsoft.com/office/drawing/2014/main" val="977888201"/>
                  </a:ext>
                </a:extLst>
              </a:tr>
              <a:tr h="978082">
                <a:tc>
                  <a:txBody>
                    <a:bodyPr/>
                    <a:lstStyle/>
                    <a:p>
                      <a:pPr marL="36195" algn="ctr">
                        <a:lnSpc>
                          <a:spcPct val="107000"/>
                        </a:lnSpc>
                        <a:spcAft>
                          <a:spcPts val="800"/>
                        </a:spcAft>
                      </a:pPr>
                      <a:r>
                        <a:rPr lang="en-US" sz="1700">
                          <a:effectLst/>
                          <a:latin typeface="Times New Roman" panose="02020603050405020304" pitchFamily="18" charset="0"/>
                          <a:cs typeface="Times New Roman" panose="02020603050405020304" pitchFamily="18" charset="0"/>
                        </a:rPr>
                        <a:t>Test data</a:t>
                      </a:r>
                      <a:endParaRPr lang="en-IN"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tc>
                  <a:txBody>
                    <a:bodyPr/>
                    <a:lstStyle/>
                    <a:p>
                      <a:pPr algn="just">
                        <a:lnSpc>
                          <a:spcPct val="106000"/>
                        </a:lnSpc>
                        <a:spcAft>
                          <a:spcPts val="800"/>
                        </a:spcAft>
                      </a:pPr>
                      <a:r>
                        <a:rPr lang="en-US" sz="1700">
                          <a:effectLst/>
                          <a:latin typeface="Times New Roman" panose="02020603050405020304" pitchFamily="18" charset="0"/>
                          <a:cs typeface="Times New Roman" panose="02020603050405020304" pitchFamily="18" charset="0"/>
                        </a:rPr>
                        <a:t>System name = doctor’s appointment system,</a:t>
                      </a:r>
                      <a:endParaRPr lang="en-IN" sz="170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700">
                          <a:effectLst/>
                          <a:latin typeface="Times New Roman" panose="02020603050405020304" pitchFamily="18" charset="0"/>
                          <a:cs typeface="Times New Roman" panose="02020603050405020304" pitchFamily="18" charset="0"/>
                        </a:rPr>
                        <a:t>Contact = +6444 7596 1002,</a:t>
                      </a:r>
                      <a:endParaRPr lang="en-IN" sz="170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700" u="sng">
                          <a:effectLst/>
                          <a:latin typeface="Times New Roman" panose="02020603050405020304" pitchFamily="18" charset="0"/>
                          <a:cs typeface="Times New Roman" panose="02020603050405020304" pitchFamily="18" charset="0"/>
                          <a:hlinkClick r:id="rId2"/>
                        </a:rPr>
                        <a:t>Email = AppointMe@gmail.com</a:t>
                      </a:r>
                      <a:endParaRPr lang="en-IN"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extLst>
                  <a:ext uri="{0D108BD9-81ED-4DB2-BD59-A6C34878D82A}">
                    <a16:rowId xmlns:a16="http://schemas.microsoft.com/office/drawing/2014/main" val="584564827"/>
                  </a:ext>
                </a:extLst>
              </a:tr>
              <a:tr h="1528470">
                <a:tc>
                  <a:txBody>
                    <a:bodyPr/>
                    <a:lstStyle/>
                    <a:p>
                      <a:pPr marL="36195" algn="ctr">
                        <a:lnSpc>
                          <a:spcPct val="107000"/>
                        </a:lnSpc>
                        <a:spcAft>
                          <a:spcPts val="800"/>
                        </a:spcAft>
                      </a:pPr>
                      <a:r>
                        <a:rPr lang="en-US" sz="1700">
                          <a:effectLst/>
                          <a:latin typeface="Times New Roman" panose="02020603050405020304" pitchFamily="18" charset="0"/>
                          <a:cs typeface="Times New Roman" panose="02020603050405020304" pitchFamily="18" charset="0"/>
                        </a:rPr>
                        <a:t>Excepted Output</a:t>
                      </a:r>
                      <a:endParaRPr lang="en-IN"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tc>
                  <a:txBody>
                    <a:bodyPr/>
                    <a:lstStyle/>
                    <a:p>
                      <a:pPr algn="just">
                        <a:lnSpc>
                          <a:spcPct val="107000"/>
                        </a:lnSpc>
                        <a:spcAft>
                          <a:spcPts val="800"/>
                        </a:spcAft>
                      </a:pPr>
                      <a:r>
                        <a:rPr lang="en-US" sz="1700" dirty="0">
                          <a:effectLst/>
                          <a:latin typeface="Times New Roman" panose="02020603050405020304" pitchFamily="18" charset="0"/>
                          <a:cs typeface="Times New Roman" panose="02020603050405020304" pitchFamily="18" charset="0"/>
                        </a:rPr>
                        <a:t>All fields are compulsory/required.</a:t>
                      </a:r>
                      <a:endParaRPr lang="en-IN" sz="1700" dirty="0">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en-US" sz="1700" dirty="0">
                          <a:effectLst/>
                          <a:latin typeface="Times New Roman" panose="02020603050405020304" pitchFamily="18" charset="0"/>
                          <a:cs typeface="Times New Roman" panose="02020603050405020304" pitchFamily="18" charset="0"/>
                        </a:rPr>
                        <a:t>Image can be optional.</a:t>
                      </a:r>
                      <a:endParaRPr lang="en-IN" sz="1700" dirty="0">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en-US" sz="1700" dirty="0">
                          <a:effectLst/>
                          <a:latin typeface="Times New Roman" panose="02020603050405020304" pitchFamily="18" charset="0"/>
                          <a:cs typeface="Times New Roman" panose="02020603050405020304" pitchFamily="18" charset="0"/>
                        </a:rPr>
                        <a:t>Case 1: admin add site setting and click on save button information store into database and display in about us and contact us page of user side..</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extLst>
                  <a:ext uri="{0D108BD9-81ED-4DB2-BD59-A6C34878D82A}">
                    <a16:rowId xmlns:a16="http://schemas.microsoft.com/office/drawing/2014/main" val="2426482137"/>
                  </a:ext>
                </a:extLst>
              </a:tr>
              <a:tr h="525168">
                <a:tc>
                  <a:txBody>
                    <a:bodyPr/>
                    <a:lstStyle/>
                    <a:p>
                      <a:pPr marL="36195" algn="ctr">
                        <a:lnSpc>
                          <a:spcPct val="107000"/>
                        </a:lnSpc>
                        <a:spcAft>
                          <a:spcPts val="800"/>
                        </a:spcAft>
                      </a:pPr>
                      <a:r>
                        <a:rPr lang="en-US" sz="1700">
                          <a:effectLst/>
                          <a:latin typeface="Times New Roman" panose="02020603050405020304" pitchFamily="18" charset="0"/>
                          <a:cs typeface="Times New Roman" panose="02020603050405020304" pitchFamily="18" charset="0"/>
                        </a:rPr>
                        <a:t>Actual Output</a:t>
                      </a:r>
                      <a:endParaRPr lang="en-IN"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tc>
                  <a:txBody>
                    <a:bodyPr/>
                    <a:lstStyle/>
                    <a:p>
                      <a:pPr algn="just">
                        <a:lnSpc>
                          <a:spcPct val="107000"/>
                        </a:lnSpc>
                        <a:spcAft>
                          <a:spcPts val="800"/>
                        </a:spcAft>
                      </a:pPr>
                      <a:r>
                        <a:rPr lang="en-US" sz="1700" dirty="0">
                          <a:effectLst/>
                          <a:latin typeface="Times New Roman" panose="02020603050405020304" pitchFamily="18" charset="0"/>
                          <a:cs typeface="Times New Roman" panose="02020603050405020304" pitchFamily="18" charset="0"/>
                        </a:rPr>
                        <a:t>System allows to store site setting info details into system database.</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extLst>
                  <a:ext uri="{0D108BD9-81ED-4DB2-BD59-A6C34878D82A}">
                    <a16:rowId xmlns:a16="http://schemas.microsoft.com/office/drawing/2014/main" val="433403883"/>
                  </a:ext>
                </a:extLst>
              </a:tr>
              <a:tr h="253442">
                <a:tc>
                  <a:txBody>
                    <a:bodyPr/>
                    <a:lstStyle/>
                    <a:p>
                      <a:pPr marL="36195" algn="ctr">
                        <a:lnSpc>
                          <a:spcPct val="107000"/>
                        </a:lnSpc>
                        <a:spcAft>
                          <a:spcPts val="800"/>
                        </a:spcAft>
                      </a:pPr>
                      <a:r>
                        <a:rPr lang="en-US" sz="1700">
                          <a:effectLst/>
                          <a:latin typeface="Times New Roman" panose="02020603050405020304" pitchFamily="18" charset="0"/>
                          <a:cs typeface="Times New Roman" panose="02020603050405020304" pitchFamily="18" charset="0"/>
                        </a:rPr>
                        <a:t>Pass/Fail</a:t>
                      </a:r>
                      <a:endParaRPr lang="en-IN"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tc>
                  <a:txBody>
                    <a:bodyPr/>
                    <a:lstStyle/>
                    <a:p>
                      <a:pPr marL="36195" algn="just">
                        <a:lnSpc>
                          <a:spcPct val="107000"/>
                        </a:lnSpc>
                        <a:spcAft>
                          <a:spcPts val="800"/>
                        </a:spcAft>
                      </a:pPr>
                      <a:r>
                        <a:rPr lang="en-US" sz="1700" dirty="0">
                          <a:effectLst/>
                          <a:latin typeface="Times New Roman" panose="02020603050405020304" pitchFamily="18" charset="0"/>
                          <a:cs typeface="Times New Roman" panose="02020603050405020304" pitchFamily="18" charset="0"/>
                        </a:rPr>
                        <a:t>PASS</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096" marR="33096" marT="0" marB="0"/>
                </a:tc>
                <a:extLst>
                  <a:ext uri="{0D108BD9-81ED-4DB2-BD59-A6C34878D82A}">
                    <a16:rowId xmlns:a16="http://schemas.microsoft.com/office/drawing/2014/main" val="267718001"/>
                  </a:ext>
                </a:extLst>
              </a:tr>
            </a:tbl>
          </a:graphicData>
        </a:graphic>
      </p:graphicFrame>
    </p:spTree>
    <p:extLst>
      <p:ext uri="{BB962C8B-B14F-4D97-AF65-F5344CB8AC3E}">
        <p14:creationId xmlns:p14="http://schemas.microsoft.com/office/powerpoint/2010/main" val="263410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D5BB0F1-8561-7D90-F3B2-16A0493D0168}"/>
              </a:ext>
            </a:extLst>
          </p:cNvPr>
          <p:cNvSpPr txBox="1"/>
          <p:nvPr/>
        </p:nvSpPr>
        <p:spPr>
          <a:xfrm>
            <a:off x="1667433" y="455567"/>
            <a:ext cx="20854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- 8 </a:t>
            </a: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8428B143-E1B5-8197-AF81-0923E6E129D2}"/>
              </a:ext>
            </a:extLst>
          </p:cNvPr>
          <p:cNvGraphicFramePr>
            <a:graphicFrameLocks noGrp="1"/>
          </p:cNvGraphicFramePr>
          <p:nvPr>
            <p:extLst>
              <p:ext uri="{D42A27DB-BD31-4B8C-83A1-F6EECF244321}">
                <p14:modId xmlns:p14="http://schemas.microsoft.com/office/powerpoint/2010/main" val="171743818"/>
              </p:ext>
            </p:extLst>
          </p:nvPr>
        </p:nvGraphicFramePr>
        <p:xfrm>
          <a:off x="4051627" y="533400"/>
          <a:ext cx="7302173" cy="3771902"/>
        </p:xfrm>
        <a:graphic>
          <a:graphicData uri="http://schemas.openxmlformats.org/drawingml/2006/table">
            <a:tbl>
              <a:tblPr firstRow="1" firstCol="1" bandRow="1">
                <a:tableStyleId>{5C22544A-7EE6-4342-B048-85BDC9FD1C3A}</a:tableStyleId>
              </a:tblPr>
              <a:tblGrid>
                <a:gridCol w="1256479">
                  <a:extLst>
                    <a:ext uri="{9D8B030D-6E8A-4147-A177-3AD203B41FA5}">
                      <a16:colId xmlns:a16="http://schemas.microsoft.com/office/drawing/2014/main" val="3356780817"/>
                    </a:ext>
                  </a:extLst>
                </a:gridCol>
                <a:gridCol w="6045694">
                  <a:extLst>
                    <a:ext uri="{9D8B030D-6E8A-4147-A177-3AD203B41FA5}">
                      <a16:colId xmlns:a16="http://schemas.microsoft.com/office/drawing/2014/main" val="128616595"/>
                    </a:ext>
                  </a:extLst>
                </a:gridCol>
              </a:tblGrid>
              <a:tr h="599807">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Case id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tc>
                  <a:txBody>
                    <a:bodyPr/>
                    <a:lstStyle/>
                    <a:p>
                      <a:pPr>
                        <a:lnSpc>
                          <a:spcPct val="107000"/>
                        </a:lnSpc>
                        <a:spcAft>
                          <a:spcPts val="800"/>
                        </a:spcAft>
                      </a:pPr>
                      <a:r>
                        <a:rPr lang="en-US" sz="1800">
                          <a:effectLst/>
                          <a:latin typeface="Times New Roman" panose="02020603050405020304" pitchFamily="18" charset="0"/>
                          <a:cs typeface="Times New Roman" panose="02020603050405020304" pitchFamily="18" charset="0"/>
                        </a:rPr>
                        <a:t>8</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extLst>
                  <a:ext uri="{0D108BD9-81ED-4DB2-BD59-A6C34878D82A}">
                    <a16:rowId xmlns:a16="http://schemas.microsoft.com/office/drawing/2014/main" val="2508477022"/>
                  </a:ext>
                </a:extLst>
              </a:tr>
              <a:tr h="317094">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Name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tc>
                  <a:txBody>
                    <a:bodyPr/>
                    <a:lstStyle/>
                    <a:p>
                      <a:pPr algn="just">
                        <a:lnSpc>
                          <a:spcPct val="107000"/>
                        </a:lnSpc>
                        <a:spcAft>
                          <a:spcPts val="800"/>
                        </a:spcAft>
                      </a:pPr>
                      <a:r>
                        <a:rPr lang="en-US" sz="1800">
                          <a:effectLst/>
                          <a:latin typeface="Times New Roman" panose="02020603050405020304" pitchFamily="18" charset="0"/>
                          <a:cs typeface="Times New Roman" panose="02020603050405020304" pitchFamily="18" charset="0"/>
                        </a:rPr>
                        <a:t>Valid Logout from doctor’s appointment System Backend.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extLst>
                  <a:ext uri="{0D108BD9-81ED-4DB2-BD59-A6C34878D82A}">
                    <a16:rowId xmlns:a16="http://schemas.microsoft.com/office/drawing/2014/main" val="4026535589"/>
                  </a:ext>
                </a:extLst>
              </a:tr>
              <a:tr h="599807">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Description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tc>
                  <a:txBody>
                    <a:bodyPr/>
                    <a:lstStyle/>
                    <a:p>
                      <a:pPr marL="36195" algn="just">
                        <a:lnSpc>
                          <a:spcPct val="107000"/>
                        </a:lnSpc>
                        <a:spcAft>
                          <a:spcPts val="800"/>
                        </a:spcAft>
                      </a:pPr>
                      <a:r>
                        <a:rPr lang="en-US" sz="1800">
                          <a:effectLst/>
                          <a:latin typeface="Times New Roman" panose="02020603050405020304" pitchFamily="18" charset="0"/>
                          <a:cs typeface="Times New Roman" panose="02020603050405020304" pitchFamily="18" charset="0"/>
                        </a:rPr>
                        <a:t>This case will allow user to sign-out/log-out from doctor’s appointment backend system.</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extLst>
                  <a:ext uri="{0D108BD9-81ED-4DB2-BD59-A6C34878D82A}">
                    <a16:rowId xmlns:a16="http://schemas.microsoft.com/office/drawing/2014/main" val="112808439"/>
                  </a:ext>
                </a:extLst>
              </a:tr>
              <a:tr h="410387">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Input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tc>
                  <a:txBody>
                    <a:bodyPr/>
                    <a:lstStyle/>
                    <a:p>
                      <a:pPr marL="36195" algn="just">
                        <a:lnSpc>
                          <a:spcPct val="106000"/>
                        </a:lnSpc>
                        <a:spcAft>
                          <a:spcPts val="800"/>
                        </a:spcAft>
                      </a:pPr>
                      <a:r>
                        <a:rPr lang="en-US" sz="1800">
                          <a:effectLst/>
                          <a:latin typeface="Times New Roman" panose="02020603050405020304" pitchFamily="18" charset="0"/>
                          <a:cs typeface="Times New Roman" panose="02020603050405020304" pitchFamily="18" charset="0"/>
                        </a:rPr>
                        <a:t>1. go to the top right side and click on username.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extLst>
                  <a:ext uri="{0D108BD9-81ED-4DB2-BD59-A6C34878D82A}">
                    <a16:rowId xmlns:a16="http://schemas.microsoft.com/office/drawing/2014/main" val="1405590371"/>
                  </a:ext>
                </a:extLst>
              </a:tr>
              <a:tr h="314997">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tc>
                  <a:txBody>
                    <a:bodyPr/>
                    <a:lstStyle/>
                    <a:p>
                      <a:pPr algn="just">
                        <a:lnSpc>
                          <a:spcPct val="106000"/>
                        </a:lnSpc>
                        <a:spcAft>
                          <a:spcPts val="800"/>
                        </a:spcAft>
                      </a:pPr>
                      <a:r>
                        <a:rPr lang="en-US"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extLst>
                  <a:ext uri="{0D108BD9-81ED-4DB2-BD59-A6C34878D82A}">
                    <a16:rowId xmlns:a16="http://schemas.microsoft.com/office/drawing/2014/main" val="1577494197"/>
                  </a:ext>
                </a:extLst>
              </a:tr>
              <a:tr h="599807">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Excepted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tc>
                  <a:txBody>
                    <a:bodyPr/>
                    <a:lstStyle/>
                    <a:p>
                      <a:pPr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 Admin can click on top right side it will redirect to login page.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extLst>
                  <a:ext uri="{0D108BD9-81ED-4DB2-BD59-A6C34878D82A}">
                    <a16:rowId xmlns:a16="http://schemas.microsoft.com/office/drawing/2014/main" val="1583868032"/>
                  </a:ext>
                </a:extLst>
              </a:tr>
              <a:tr h="599807">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Actual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tc>
                  <a:txBody>
                    <a:bodyPr/>
                    <a:lstStyle/>
                    <a:p>
                      <a:pPr algn="just">
                        <a:lnSpc>
                          <a:spcPct val="107000"/>
                        </a:lnSpc>
                        <a:spcAft>
                          <a:spcPts val="800"/>
                        </a:spcAft>
                      </a:pPr>
                      <a:r>
                        <a:rPr lang="en-US" sz="1800">
                          <a:effectLst/>
                          <a:latin typeface="Times New Roman" panose="02020603050405020304" pitchFamily="18" charset="0"/>
                          <a:cs typeface="Times New Roman" panose="02020603050405020304" pitchFamily="18" charset="0"/>
                        </a:rPr>
                        <a:t>System allows to admin can logout his profile.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extLst>
                  <a:ext uri="{0D108BD9-81ED-4DB2-BD59-A6C34878D82A}">
                    <a16:rowId xmlns:a16="http://schemas.microsoft.com/office/drawing/2014/main" val="2337891114"/>
                  </a:ext>
                </a:extLst>
              </a:tr>
              <a:tr h="330196">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Pass/Fail</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tc>
                  <a:txBody>
                    <a:bodyPr/>
                    <a:lstStyle/>
                    <a:p>
                      <a:pPr marL="36195"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PASS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32" marR="53532" marT="0" marB="0"/>
                </a:tc>
                <a:extLst>
                  <a:ext uri="{0D108BD9-81ED-4DB2-BD59-A6C34878D82A}">
                    <a16:rowId xmlns:a16="http://schemas.microsoft.com/office/drawing/2014/main" val="131926214"/>
                  </a:ext>
                </a:extLst>
              </a:tr>
            </a:tbl>
          </a:graphicData>
        </a:graphic>
      </p:graphicFrame>
    </p:spTree>
    <p:extLst>
      <p:ext uri="{BB962C8B-B14F-4D97-AF65-F5344CB8AC3E}">
        <p14:creationId xmlns:p14="http://schemas.microsoft.com/office/powerpoint/2010/main" val="1487637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2A9E5C-977A-EF70-2056-AC2D1C76D52E}"/>
              </a:ext>
            </a:extLst>
          </p:cNvPr>
          <p:cNvSpPr txBox="1"/>
          <p:nvPr/>
        </p:nvSpPr>
        <p:spPr>
          <a:xfrm>
            <a:off x="1667433" y="455567"/>
            <a:ext cx="20854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- 9 </a:t>
            </a: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364C1BB3-C5E2-0A59-2FD3-775E4ACD65D9}"/>
              </a:ext>
            </a:extLst>
          </p:cNvPr>
          <p:cNvGraphicFramePr>
            <a:graphicFrameLocks noGrp="1"/>
          </p:cNvGraphicFramePr>
          <p:nvPr>
            <p:extLst>
              <p:ext uri="{D42A27DB-BD31-4B8C-83A1-F6EECF244321}">
                <p14:modId xmlns:p14="http://schemas.microsoft.com/office/powerpoint/2010/main" val="1822779975"/>
              </p:ext>
            </p:extLst>
          </p:nvPr>
        </p:nvGraphicFramePr>
        <p:xfrm>
          <a:off x="4179759" y="455567"/>
          <a:ext cx="7126416" cy="5639990"/>
        </p:xfrm>
        <a:graphic>
          <a:graphicData uri="http://schemas.openxmlformats.org/drawingml/2006/table">
            <a:tbl>
              <a:tblPr firstRow="1" firstCol="1" bandRow="1">
                <a:tableStyleId>{5C22544A-7EE6-4342-B048-85BDC9FD1C3A}</a:tableStyleId>
              </a:tblPr>
              <a:tblGrid>
                <a:gridCol w="1697166">
                  <a:extLst>
                    <a:ext uri="{9D8B030D-6E8A-4147-A177-3AD203B41FA5}">
                      <a16:colId xmlns:a16="http://schemas.microsoft.com/office/drawing/2014/main" val="512295317"/>
                    </a:ext>
                  </a:extLst>
                </a:gridCol>
                <a:gridCol w="5429250">
                  <a:extLst>
                    <a:ext uri="{9D8B030D-6E8A-4147-A177-3AD203B41FA5}">
                      <a16:colId xmlns:a16="http://schemas.microsoft.com/office/drawing/2014/main" val="3015883062"/>
                    </a:ext>
                  </a:extLst>
                </a:gridCol>
              </a:tblGrid>
              <a:tr h="285691">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Test Case id</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tc>
                  <a:txBody>
                    <a:bodyPr/>
                    <a:lstStyle/>
                    <a:p>
                      <a:pPr marL="36195" algn="just">
                        <a:lnSpc>
                          <a:spcPct val="107000"/>
                        </a:lnSpc>
                        <a:spcAft>
                          <a:spcPts val="800"/>
                        </a:spcAft>
                      </a:pPr>
                      <a:r>
                        <a:rPr lang="en-US" sz="1600">
                          <a:effectLst/>
                          <a:latin typeface="Times New Roman" panose="02020603050405020304" pitchFamily="18" charset="0"/>
                          <a:cs typeface="Times New Roman" panose="02020603050405020304" pitchFamily="18" charset="0"/>
                        </a:rPr>
                        <a:t>9</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extLst>
                  <a:ext uri="{0D108BD9-81ED-4DB2-BD59-A6C34878D82A}">
                    <a16:rowId xmlns:a16="http://schemas.microsoft.com/office/drawing/2014/main" val="3616394985"/>
                  </a:ext>
                </a:extLst>
              </a:tr>
              <a:tr h="229045">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Name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tc>
                  <a:txBody>
                    <a:bodyPr/>
                    <a:lstStyle/>
                    <a:p>
                      <a:pPr marL="36195" algn="just">
                        <a:lnSpc>
                          <a:spcPct val="107000"/>
                        </a:lnSpc>
                        <a:spcAft>
                          <a:spcPts val="800"/>
                        </a:spcAft>
                      </a:pPr>
                      <a:r>
                        <a:rPr lang="en-US" sz="1600">
                          <a:effectLst/>
                          <a:latin typeface="Times New Roman" panose="02020603050405020304" pitchFamily="18" charset="0"/>
                          <a:cs typeface="Times New Roman" panose="02020603050405020304" pitchFamily="18" charset="0"/>
                        </a:rPr>
                        <a:t>Valid Backend Change password.</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extLst>
                  <a:ext uri="{0D108BD9-81ED-4DB2-BD59-A6C34878D82A}">
                    <a16:rowId xmlns:a16="http://schemas.microsoft.com/office/drawing/2014/main" val="1940678731"/>
                  </a:ext>
                </a:extLst>
              </a:tr>
              <a:tr h="570150">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Description</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tc>
                  <a:txBody>
                    <a:bodyPr/>
                    <a:lstStyle/>
                    <a:p>
                      <a:pPr marL="36195" algn="just">
                        <a:lnSpc>
                          <a:spcPct val="107000"/>
                        </a:lnSpc>
                        <a:spcAft>
                          <a:spcPts val="800"/>
                        </a:spcAft>
                      </a:pPr>
                      <a:r>
                        <a:rPr lang="en-US" sz="1600">
                          <a:effectLst/>
                          <a:latin typeface="Times New Roman" panose="02020603050405020304" pitchFamily="18" charset="0"/>
                          <a:cs typeface="Times New Roman" panose="02020603050405020304" pitchFamily="18" charset="0"/>
                        </a:rPr>
                        <a:t>This test case will check and allow doctor and end user to change password to system doctor and end user / the backend of system.</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extLst>
                  <a:ext uri="{0D108BD9-81ED-4DB2-BD59-A6C34878D82A}">
                    <a16:rowId xmlns:a16="http://schemas.microsoft.com/office/drawing/2014/main" val="831543091"/>
                  </a:ext>
                </a:extLst>
              </a:tr>
              <a:tr h="584517">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Input Data</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tc>
                  <a:txBody>
                    <a:bodyPr/>
                    <a:lstStyle/>
                    <a:p>
                      <a:pPr marL="342900" lvl="0" indent="-342900" algn="just">
                        <a:lnSpc>
                          <a:spcPct val="106000"/>
                        </a:lnSpc>
                        <a:buFont typeface="+mj-lt"/>
                        <a:buAutoNum type="arabicPeriod"/>
                      </a:pPr>
                      <a:r>
                        <a:rPr lang="en-US" sz="1600">
                          <a:effectLst/>
                          <a:latin typeface="Times New Roman" panose="02020603050405020304" pitchFamily="18" charset="0"/>
                          <a:cs typeface="Times New Roman" panose="02020603050405020304" pitchFamily="18" charset="0"/>
                        </a:rPr>
                        <a:t>Enter old password.</a:t>
                      </a:r>
                      <a:endParaRPr lang="en-IN" sz="1600">
                        <a:effectLst/>
                        <a:latin typeface="Times New Roman" panose="02020603050405020304" pitchFamily="18" charset="0"/>
                        <a:cs typeface="Times New Roman" panose="02020603050405020304" pitchFamily="18" charset="0"/>
                      </a:endParaRPr>
                    </a:p>
                    <a:p>
                      <a:pPr marL="342900" lvl="0" indent="-342900" algn="just">
                        <a:lnSpc>
                          <a:spcPct val="106000"/>
                        </a:lnSpc>
                        <a:buFont typeface="+mj-lt"/>
                        <a:buAutoNum type="arabicPeriod"/>
                      </a:pPr>
                      <a:r>
                        <a:rPr lang="en-US" sz="1600">
                          <a:effectLst/>
                          <a:latin typeface="Times New Roman" panose="02020603050405020304" pitchFamily="18" charset="0"/>
                          <a:cs typeface="Times New Roman" panose="02020603050405020304" pitchFamily="18" charset="0"/>
                        </a:rPr>
                        <a:t>Enter new password.</a:t>
                      </a:r>
                      <a:endParaRPr lang="en-IN" sz="1600">
                        <a:effectLst/>
                        <a:latin typeface="Times New Roman" panose="02020603050405020304" pitchFamily="18" charset="0"/>
                        <a:cs typeface="Times New Roman" panose="02020603050405020304" pitchFamily="18" charset="0"/>
                      </a:endParaRPr>
                    </a:p>
                    <a:p>
                      <a:pPr marL="342900" lvl="0" indent="-342900" algn="just">
                        <a:lnSpc>
                          <a:spcPct val="106000"/>
                        </a:lnSpc>
                        <a:spcAft>
                          <a:spcPts val="800"/>
                        </a:spcAft>
                        <a:buFont typeface="+mj-lt"/>
                        <a:buAutoNum type="arabicPeriod"/>
                      </a:pPr>
                      <a:r>
                        <a:rPr lang="en-US" sz="1600">
                          <a:effectLst/>
                          <a:latin typeface="Times New Roman" panose="02020603050405020304" pitchFamily="18" charset="0"/>
                          <a:cs typeface="Times New Roman" panose="02020603050405020304" pitchFamily="18" charset="0"/>
                        </a:rPr>
                        <a:t>Enter confirm password.</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extLst>
                  <a:ext uri="{0D108BD9-81ED-4DB2-BD59-A6C34878D82A}">
                    <a16:rowId xmlns:a16="http://schemas.microsoft.com/office/drawing/2014/main" val="2718017892"/>
                  </a:ext>
                </a:extLst>
              </a:tr>
              <a:tr h="580823">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Test data</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tc>
                  <a:txBody>
                    <a:bodyPr/>
                    <a:lstStyle/>
                    <a:p>
                      <a:pPr marL="36195" algn="just">
                        <a:lnSpc>
                          <a:spcPct val="106000"/>
                        </a:lnSpc>
                      </a:pPr>
                      <a:r>
                        <a:rPr lang="en-US" sz="1600">
                          <a:effectLst/>
                          <a:latin typeface="Times New Roman" panose="02020603050405020304" pitchFamily="18" charset="0"/>
                          <a:cs typeface="Times New Roman" panose="02020603050405020304" pitchFamily="18" charset="0"/>
                        </a:rPr>
                        <a:t>Old password = abc123,</a:t>
                      </a:r>
                      <a:endParaRPr lang="en-IN" sz="1600">
                        <a:effectLst/>
                        <a:latin typeface="Times New Roman" panose="02020603050405020304" pitchFamily="18" charset="0"/>
                        <a:cs typeface="Times New Roman" panose="02020603050405020304" pitchFamily="18" charset="0"/>
                      </a:endParaRPr>
                    </a:p>
                    <a:p>
                      <a:pPr marL="36195" algn="just">
                        <a:lnSpc>
                          <a:spcPct val="106000"/>
                        </a:lnSpc>
                      </a:pPr>
                      <a:r>
                        <a:rPr lang="en-US" sz="1600">
                          <a:effectLst/>
                          <a:latin typeface="Times New Roman" panose="02020603050405020304" pitchFamily="18" charset="0"/>
                          <a:cs typeface="Times New Roman" panose="02020603050405020304" pitchFamily="18" charset="0"/>
                        </a:rPr>
                        <a:t>New password = abc2931,</a:t>
                      </a:r>
                      <a:endParaRPr lang="en-IN" sz="1600">
                        <a:effectLst/>
                        <a:latin typeface="Times New Roman" panose="02020603050405020304" pitchFamily="18" charset="0"/>
                        <a:cs typeface="Times New Roman" panose="02020603050405020304" pitchFamily="18" charset="0"/>
                      </a:endParaRPr>
                    </a:p>
                    <a:p>
                      <a:pPr marL="36195" algn="just">
                        <a:lnSpc>
                          <a:spcPct val="106000"/>
                        </a:lnSpc>
                        <a:spcAft>
                          <a:spcPts val="800"/>
                        </a:spcAft>
                      </a:pPr>
                      <a:r>
                        <a:rPr lang="en-US" sz="1600">
                          <a:effectLst/>
                          <a:latin typeface="Times New Roman" panose="02020603050405020304" pitchFamily="18" charset="0"/>
                          <a:cs typeface="Times New Roman" panose="02020603050405020304" pitchFamily="18" charset="0"/>
                        </a:rPr>
                        <a:t>Confirm password = abc2931.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extLst>
                  <a:ext uri="{0D108BD9-81ED-4DB2-BD59-A6C34878D82A}">
                    <a16:rowId xmlns:a16="http://schemas.microsoft.com/office/drawing/2014/main" val="2875473100"/>
                  </a:ext>
                </a:extLst>
              </a:tr>
              <a:tr h="1876201">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Excepted Output</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tc>
                  <a:txBody>
                    <a:bodyPr/>
                    <a:lstStyle/>
                    <a:p>
                      <a:pPr marL="36195" algn="just">
                        <a:lnSpc>
                          <a:spcPct val="107000"/>
                        </a:lnSpc>
                        <a:spcAft>
                          <a:spcPts val="800"/>
                        </a:spcAft>
                      </a:pPr>
                      <a:r>
                        <a:rPr lang="en-US" sz="1600" dirty="0">
                          <a:effectLst/>
                          <a:latin typeface="Times New Roman" panose="02020603050405020304" pitchFamily="18" charset="0"/>
                          <a:cs typeface="Times New Roman" panose="02020603050405020304" pitchFamily="18" charset="0"/>
                        </a:rPr>
                        <a:t>System needs to check if old password is valid into system MySQL database</a:t>
                      </a:r>
                      <a:endParaRPr lang="en-IN" sz="1600" dirty="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600" dirty="0">
                          <a:effectLst/>
                          <a:latin typeface="Times New Roman" panose="02020603050405020304" pitchFamily="18" charset="0"/>
                          <a:cs typeface="Times New Roman" panose="02020603050405020304" pitchFamily="18" charset="0"/>
                        </a:rPr>
                        <a:t>Case 1: If old password is match and found from database then allow to change password give message “password has been updated”.</a:t>
                      </a:r>
                      <a:endParaRPr lang="en-IN" sz="1600" dirty="0">
                        <a:effectLst/>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n-US" sz="1600" dirty="0">
                          <a:effectLst/>
                          <a:latin typeface="Times New Roman" panose="02020603050405020304" pitchFamily="18" charset="0"/>
                          <a:cs typeface="Times New Roman" panose="02020603050405020304" pitchFamily="18" charset="0"/>
                        </a:rPr>
                        <a:t>Case 2: If old password does not match in database, then give message “Input correct password”.</a:t>
                      </a:r>
                      <a:endParaRPr lang="en-IN" sz="1600" dirty="0">
                        <a:effectLst/>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n-US" sz="1600" dirty="0">
                          <a:effectLst/>
                          <a:latin typeface="Times New Roman" panose="02020603050405020304" pitchFamily="18" charset="0"/>
                          <a:cs typeface="Times New Roman" panose="02020603050405020304" pitchFamily="18" charset="0"/>
                        </a:rPr>
                        <a:t>Case 3: if new password and confirm password does not match then give message “password did not match”.</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extLst>
                  <a:ext uri="{0D108BD9-81ED-4DB2-BD59-A6C34878D82A}">
                    <a16:rowId xmlns:a16="http://schemas.microsoft.com/office/drawing/2014/main" val="3649119509"/>
                  </a:ext>
                </a:extLst>
              </a:tr>
              <a:tr h="246819">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Actual Output</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tc>
                  <a:txBody>
                    <a:bodyPr/>
                    <a:lstStyle/>
                    <a:p>
                      <a:pPr marL="36195" algn="just">
                        <a:lnSpc>
                          <a:spcPct val="107000"/>
                        </a:lnSpc>
                        <a:spcAft>
                          <a:spcPts val="800"/>
                        </a:spcAft>
                      </a:pPr>
                      <a:r>
                        <a:rPr lang="en-US" sz="1600">
                          <a:effectLst/>
                          <a:latin typeface="Times New Roman" panose="02020603050405020304" pitchFamily="18" charset="0"/>
                          <a:cs typeface="Times New Roman" panose="02020603050405020304" pitchFamily="18" charset="0"/>
                        </a:rPr>
                        <a:t>System allow user to change password into system database.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extLst>
                  <a:ext uri="{0D108BD9-81ED-4DB2-BD59-A6C34878D82A}">
                    <a16:rowId xmlns:a16="http://schemas.microsoft.com/office/drawing/2014/main" val="2641106710"/>
                  </a:ext>
                </a:extLst>
              </a:tr>
              <a:tr h="238487">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Pass/Fail</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tc>
                  <a:txBody>
                    <a:bodyPr/>
                    <a:lstStyle/>
                    <a:p>
                      <a:pPr marL="36195" algn="just">
                        <a:lnSpc>
                          <a:spcPct val="107000"/>
                        </a:lnSpc>
                        <a:spcAft>
                          <a:spcPts val="800"/>
                        </a:spcAft>
                      </a:pPr>
                      <a:r>
                        <a:rPr lang="en-US" sz="1600" dirty="0">
                          <a:effectLst/>
                          <a:latin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709" marR="30709" marT="0" marB="0"/>
                </a:tc>
                <a:extLst>
                  <a:ext uri="{0D108BD9-81ED-4DB2-BD59-A6C34878D82A}">
                    <a16:rowId xmlns:a16="http://schemas.microsoft.com/office/drawing/2014/main" val="4033672812"/>
                  </a:ext>
                </a:extLst>
              </a:tr>
            </a:tbl>
          </a:graphicData>
        </a:graphic>
      </p:graphicFrame>
    </p:spTree>
    <p:extLst>
      <p:ext uri="{BB962C8B-B14F-4D97-AF65-F5344CB8AC3E}">
        <p14:creationId xmlns:p14="http://schemas.microsoft.com/office/powerpoint/2010/main" val="2772659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36232-B62F-2116-F2A9-699DB12842A5}"/>
              </a:ext>
            </a:extLst>
          </p:cNvPr>
          <p:cNvSpPr txBox="1"/>
          <p:nvPr/>
        </p:nvSpPr>
        <p:spPr>
          <a:xfrm>
            <a:off x="1667433" y="455567"/>
            <a:ext cx="21997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- 10 </a:t>
            </a: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B0ECB7F3-B63B-89FD-9EC9-7BDA3BAD7692}"/>
              </a:ext>
            </a:extLst>
          </p:cNvPr>
          <p:cNvGraphicFramePr>
            <a:graphicFrameLocks noGrp="1"/>
          </p:cNvGraphicFramePr>
          <p:nvPr>
            <p:extLst>
              <p:ext uri="{D42A27DB-BD31-4B8C-83A1-F6EECF244321}">
                <p14:modId xmlns:p14="http://schemas.microsoft.com/office/powerpoint/2010/main" val="49904351"/>
              </p:ext>
            </p:extLst>
          </p:nvPr>
        </p:nvGraphicFramePr>
        <p:xfrm>
          <a:off x="4295407" y="455567"/>
          <a:ext cx="7067917" cy="6106496"/>
        </p:xfrm>
        <a:graphic>
          <a:graphicData uri="http://schemas.openxmlformats.org/drawingml/2006/table">
            <a:tbl>
              <a:tblPr firstRow="1" firstCol="1" bandRow="1">
                <a:tableStyleId>{5C22544A-7EE6-4342-B048-85BDC9FD1C3A}</a:tableStyleId>
              </a:tblPr>
              <a:tblGrid>
                <a:gridCol w="1629143">
                  <a:extLst>
                    <a:ext uri="{9D8B030D-6E8A-4147-A177-3AD203B41FA5}">
                      <a16:colId xmlns:a16="http://schemas.microsoft.com/office/drawing/2014/main" val="2703955315"/>
                    </a:ext>
                  </a:extLst>
                </a:gridCol>
                <a:gridCol w="5438774">
                  <a:extLst>
                    <a:ext uri="{9D8B030D-6E8A-4147-A177-3AD203B41FA5}">
                      <a16:colId xmlns:a16="http://schemas.microsoft.com/office/drawing/2014/main" val="3158784085"/>
                    </a:ext>
                  </a:extLst>
                </a:gridCol>
              </a:tblGrid>
              <a:tr h="451534">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Test Case id</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tc>
                  <a:txBody>
                    <a:bodyPr/>
                    <a:lstStyle/>
                    <a:p>
                      <a:pPr marL="36195" algn="just">
                        <a:lnSpc>
                          <a:spcPct val="107000"/>
                        </a:lnSpc>
                        <a:spcAft>
                          <a:spcPts val="800"/>
                        </a:spcAft>
                      </a:pPr>
                      <a:r>
                        <a:rPr lang="en-US" sz="1600">
                          <a:effectLst/>
                          <a:latin typeface="Times New Roman" panose="02020603050405020304" pitchFamily="18" charset="0"/>
                          <a:cs typeface="Times New Roman" panose="02020603050405020304" pitchFamily="18" charset="0"/>
                        </a:rPr>
                        <a:t>10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extLst>
                  <a:ext uri="{0D108BD9-81ED-4DB2-BD59-A6C34878D82A}">
                    <a16:rowId xmlns:a16="http://schemas.microsoft.com/office/drawing/2014/main" val="2795253004"/>
                  </a:ext>
                </a:extLst>
              </a:tr>
              <a:tr h="361469">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Name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tc>
                  <a:txBody>
                    <a:bodyPr/>
                    <a:lstStyle/>
                    <a:p>
                      <a:pPr marL="36195" algn="just">
                        <a:lnSpc>
                          <a:spcPct val="107000"/>
                        </a:lnSpc>
                        <a:spcAft>
                          <a:spcPts val="800"/>
                        </a:spcAft>
                      </a:pPr>
                      <a:r>
                        <a:rPr lang="en-US" sz="1600">
                          <a:effectLst/>
                          <a:latin typeface="Times New Roman" panose="02020603050405020304" pitchFamily="18" charset="0"/>
                          <a:cs typeface="Times New Roman" panose="02020603050405020304" pitchFamily="18" charset="0"/>
                        </a:rPr>
                        <a:t>Valid Backend End user/patient login And Doctor login.</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extLst>
                  <a:ext uri="{0D108BD9-81ED-4DB2-BD59-A6C34878D82A}">
                    <a16:rowId xmlns:a16="http://schemas.microsoft.com/office/drawing/2014/main" val="814686493"/>
                  </a:ext>
                </a:extLst>
              </a:tr>
              <a:tr h="633478">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Description</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tc>
                  <a:txBody>
                    <a:bodyPr/>
                    <a:lstStyle/>
                    <a:p>
                      <a:pPr marL="36195" algn="just">
                        <a:lnSpc>
                          <a:spcPct val="107000"/>
                        </a:lnSpc>
                        <a:spcAft>
                          <a:spcPts val="800"/>
                        </a:spcAft>
                      </a:pPr>
                      <a:r>
                        <a:rPr lang="en-US" sz="1600">
                          <a:effectLst/>
                          <a:latin typeface="Times New Roman" panose="02020603050405020304" pitchFamily="18" charset="0"/>
                          <a:cs typeface="Times New Roman" panose="02020603050405020304" pitchFamily="18" charset="0"/>
                        </a:rPr>
                        <a:t>This test case will check and allow End user and doctor to log-in to system / the backend of system.</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extLst>
                  <a:ext uri="{0D108BD9-81ED-4DB2-BD59-A6C34878D82A}">
                    <a16:rowId xmlns:a16="http://schemas.microsoft.com/office/drawing/2014/main" val="4053180486"/>
                  </a:ext>
                </a:extLst>
              </a:tr>
              <a:tr h="663701">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Input Data</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tc>
                  <a:txBody>
                    <a:bodyPr/>
                    <a:lstStyle/>
                    <a:p>
                      <a:pPr marL="342900" lvl="0" indent="-342900" algn="just">
                        <a:lnSpc>
                          <a:spcPct val="106000"/>
                        </a:lnSpc>
                        <a:buFont typeface="+mj-lt"/>
                        <a:buAutoNum type="arabicPeriod"/>
                      </a:pPr>
                      <a:r>
                        <a:rPr lang="en-US" sz="1600">
                          <a:effectLst/>
                          <a:latin typeface="Times New Roman" panose="02020603050405020304" pitchFamily="18" charset="0"/>
                          <a:cs typeface="Times New Roman" panose="02020603050405020304" pitchFamily="18" charset="0"/>
                        </a:rPr>
                        <a:t>Enter valid username.</a:t>
                      </a:r>
                      <a:endParaRPr lang="en-IN" sz="1600">
                        <a:effectLst/>
                        <a:latin typeface="Times New Roman" panose="02020603050405020304" pitchFamily="18" charset="0"/>
                        <a:cs typeface="Times New Roman" panose="02020603050405020304" pitchFamily="18" charset="0"/>
                      </a:endParaRPr>
                    </a:p>
                    <a:p>
                      <a:pPr marL="342900" lvl="0" indent="-342900" algn="just">
                        <a:lnSpc>
                          <a:spcPct val="106000"/>
                        </a:lnSpc>
                        <a:spcAft>
                          <a:spcPts val="800"/>
                        </a:spcAft>
                        <a:buFont typeface="+mj-lt"/>
                        <a:buAutoNum type="arabicPeriod"/>
                      </a:pPr>
                      <a:r>
                        <a:rPr lang="en-US" sz="1600">
                          <a:effectLst/>
                          <a:latin typeface="Times New Roman" panose="02020603050405020304" pitchFamily="18" charset="0"/>
                          <a:cs typeface="Times New Roman" panose="02020603050405020304" pitchFamily="18" charset="0"/>
                        </a:rPr>
                        <a:t>Enter valid password.</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extLst>
                  <a:ext uri="{0D108BD9-81ED-4DB2-BD59-A6C34878D82A}">
                    <a16:rowId xmlns:a16="http://schemas.microsoft.com/office/drawing/2014/main" val="3922296117"/>
                  </a:ext>
                </a:extLst>
              </a:tr>
              <a:tr h="555502">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Test data</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tc>
                  <a:txBody>
                    <a:bodyPr/>
                    <a:lstStyle/>
                    <a:p>
                      <a:pPr marL="36195" algn="just">
                        <a:lnSpc>
                          <a:spcPct val="106000"/>
                        </a:lnSpc>
                      </a:pPr>
                      <a:r>
                        <a:rPr lang="en-US" sz="1600" u="sng">
                          <a:effectLst/>
                          <a:latin typeface="Times New Roman" panose="02020603050405020304" pitchFamily="18" charset="0"/>
                          <a:cs typeface="Times New Roman" panose="02020603050405020304" pitchFamily="18" charset="0"/>
                          <a:hlinkClick r:id="rId2"/>
                        </a:rPr>
                        <a:t>Username=abc2931@gmail.com</a:t>
                      </a:r>
                      <a:endParaRPr lang="en-IN" sz="1600">
                        <a:effectLst/>
                        <a:latin typeface="Times New Roman" panose="02020603050405020304" pitchFamily="18" charset="0"/>
                        <a:cs typeface="Times New Roman" panose="02020603050405020304" pitchFamily="18" charset="0"/>
                      </a:endParaRPr>
                    </a:p>
                    <a:p>
                      <a:pPr marL="36195" algn="just">
                        <a:lnSpc>
                          <a:spcPct val="106000"/>
                        </a:lnSpc>
                        <a:spcAft>
                          <a:spcPts val="800"/>
                        </a:spcAft>
                      </a:pPr>
                      <a:r>
                        <a:rPr lang="en-US" sz="1600">
                          <a:effectLst/>
                          <a:latin typeface="Times New Roman" panose="02020603050405020304" pitchFamily="18" charset="0"/>
                          <a:cs typeface="Times New Roman" panose="02020603050405020304" pitchFamily="18" charset="0"/>
                        </a:rPr>
                        <a:t>Password=abc2931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extLst>
                  <a:ext uri="{0D108BD9-81ED-4DB2-BD59-A6C34878D82A}">
                    <a16:rowId xmlns:a16="http://schemas.microsoft.com/office/drawing/2014/main" val="2269861376"/>
                  </a:ext>
                </a:extLst>
              </a:tr>
              <a:tr h="2244092">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Excepted Output</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tc>
                  <a:txBody>
                    <a:bodyPr/>
                    <a:lstStyle/>
                    <a:p>
                      <a:pPr marL="36195" algn="just">
                        <a:lnSpc>
                          <a:spcPct val="107000"/>
                        </a:lnSpc>
                        <a:spcAft>
                          <a:spcPts val="800"/>
                        </a:spcAft>
                      </a:pPr>
                      <a:r>
                        <a:rPr lang="en-US" sz="1600" dirty="0">
                          <a:effectLst/>
                          <a:latin typeface="Times New Roman" panose="02020603050405020304" pitchFamily="18" charset="0"/>
                          <a:cs typeface="Times New Roman" panose="02020603050405020304" pitchFamily="18" charset="0"/>
                        </a:rPr>
                        <a:t>System needs to check if username and password is valid into system MySQL database.</a:t>
                      </a:r>
                      <a:endParaRPr lang="en-IN" sz="1600" dirty="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600" dirty="0">
                          <a:effectLst/>
                          <a:latin typeface="Times New Roman" panose="02020603050405020304" pitchFamily="18" charset="0"/>
                          <a:cs typeface="Times New Roman" panose="02020603050405020304" pitchFamily="18" charset="0"/>
                        </a:rPr>
                        <a:t>Case 1: If username and password are match and found from database then allow to access system (by forwarding to Home screen and also display feedback, change password and view appointment page).</a:t>
                      </a:r>
                      <a:endParaRPr lang="en-IN" sz="1600" dirty="0">
                        <a:effectLst/>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n-US" sz="1600" dirty="0">
                          <a:effectLst/>
                          <a:latin typeface="Times New Roman" panose="02020603050405020304" pitchFamily="18" charset="0"/>
                          <a:cs typeface="Times New Roman" panose="02020603050405020304" pitchFamily="18" charset="0"/>
                        </a:rPr>
                        <a:t>Case 2: If username and password does not match in database then give message “username or password is incorrect”. (Only display home, doctors, about, admin and login page)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extLst>
                  <a:ext uri="{0D108BD9-81ED-4DB2-BD59-A6C34878D82A}">
                    <a16:rowId xmlns:a16="http://schemas.microsoft.com/office/drawing/2014/main" val="2256273512"/>
                  </a:ext>
                </a:extLst>
              </a:tr>
              <a:tr h="0">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Actual Output</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tc>
                  <a:txBody>
                    <a:bodyPr/>
                    <a:lstStyle/>
                    <a:p>
                      <a:pPr marL="36195" algn="just">
                        <a:lnSpc>
                          <a:spcPct val="107000"/>
                        </a:lnSpc>
                        <a:spcAft>
                          <a:spcPts val="800"/>
                        </a:spcAft>
                      </a:pPr>
                      <a:r>
                        <a:rPr lang="en-US" sz="1600">
                          <a:effectLst/>
                          <a:latin typeface="Times New Roman" panose="02020603050405020304" pitchFamily="18" charset="0"/>
                          <a:cs typeface="Times New Roman" panose="02020603050405020304" pitchFamily="18" charset="0"/>
                        </a:rPr>
                        <a:t>System Allows End user/patient and doctor to login because Username and Password is correct.</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extLst>
                  <a:ext uri="{0D108BD9-81ED-4DB2-BD59-A6C34878D82A}">
                    <a16:rowId xmlns:a16="http://schemas.microsoft.com/office/drawing/2014/main" val="770048340"/>
                  </a:ext>
                </a:extLst>
              </a:tr>
              <a:tr h="221232">
                <a:tc>
                  <a:txBody>
                    <a:bodyPr/>
                    <a:lstStyle/>
                    <a:p>
                      <a:pPr marL="36195" algn="ctr">
                        <a:lnSpc>
                          <a:spcPct val="107000"/>
                        </a:lnSpc>
                        <a:spcAft>
                          <a:spcPts val="800"/>
                        </a:spcAft>
                      </a:pPr>
                      <a:r>
                        <a:rPr lang="en-US" sz="1600">
                          <a:effectLst/>
                          <a:latin typeface="Times New Roman" panose="02020603050405020304" pitchFamily="18" charset="0"/>
                          <a:cs typeface="Times New Roman" panose="02020603050405020304" pitchFamily="18" charset="0"/>
                        </a:rPr>
                        <a:t>Pass/Fail</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tc>
                  <a:txBody>
                    <a:bodyPr/>
                    <a:lstStyle/>
                    <a:p>
                      <a:pPr marL="36195" algn="just">
                        <a:lnSpc>
                          <a:spcPct val="107000"/>
                        </a:lnSpc>
                        <a:spcAft>
                          <a:spcPts val="800"/>
                        </a:spcAft>
                      </a:pPr>
                      <a:r>
                        <a:rPr lang="en-US" sz="1600" dirty="0">
                          <a:effectLst/>
                          <a:latin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098" marR="37098" marT="0" marB="0"/>
                </a:tc>
                <a:extLst>
                  <a:ext uri="{0D108BD9-81ED-4DB2-BD59-A6C34878D82A}">
                    <a16:rowId xmlns:a16="http://schemas.microsoft.com/office/drawing/2014/main" val="2804033283"/>
                  </a:ext>
                </a:extLst>
              </a:tr>
            </a:tbl>
          </a:graphicData>
        </a:graphic>
      </p:graphicFrame>
    </p:spTree>
    <p:extLst>
      <p:ext uri="{BB962C8B-B14F-4D97-AF65-F5344CB8AC3E}">
        <p14:creationId xmlns:p14="http://schemas.microsoft.com/office/powerpoint/2010/main" val="4185442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1DB557-66EF-1E81-D9EB-8753F6879083}"/>
              </a:ext>
            </a:extLst>
          </p:cNvPr>
          <p:cNvSpPr txBox="1"/>
          <p:nvPr/>
        </p:nvSpPr>
        <p:spPr>
          <a:xfrm>
            <a:off x="1667433" y="455567"/>
            <a:ext cx="21997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- 11 </a:t>
            </a: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8D3962C7-5B5D-89DA-BC38-F99B93624091}"/>
              </a:ext>
            </a:extLst>
          </p:cNvPr>
          <p:cNvGraphicFramePr>
            <a:graphicFrameLocks noGrp="1"/>
          </p:cNvGraphicFramePr>
          <p:nvPr>
            <p:extLst>
              <p:ext uri="{D42A27DB-BD31-4B8C-83A1-F6EECF244321}">
                <p14:modId xmlns:p14="http://schemas.microsoft.com/office/powerpoint/2010/main" val="1132426792"/>
              </p:ext>
            </p:extLst>
          </p:nvPr>
        </p:nvGraphicFramePr>
        <p:xfrm>
          <a:off x="4159761" y="455566"/>
          <a:ext cx="7146413" cy="6082662"/>
        </p:xfrm>
        <a:graphic>
          <a:graphicData uri="http://schemas.openxmlformats.org/drawingml/2006/table">
            <a:tbl>
              <a:tblPr firstRow="1" firstCol="1" bandRow="1">
                <a:tableStyleId>{5C22544A-7EE6-4342-B048-85BDC9FD1C3A}</a:tableStyleId>
              </a:tblPr>
              <a:tblGrid>
                <a:gridCol w="1698114">
                  <a:extLst>
                    <a:ext uri="{9D8B030D-6E8A-4147-A177-3AD203B41FA5}">
                      <a16:colId xmlns:a16="http://schemas.microsoft.com/office/drawing/2014/main" val="2652511994"/>
                    </a:ext>
                  </a:extLst>
                </a:gridCol>
                <a:gridCol w="5448299">
                  <a:extLst>
                    <a:ext uri="{9D8B030D-6E8A-4147-A177-3AD203B41FA5}">
                      <a16:colId xmlns:a16="http://schemas.microsoft.com/office/drawing/2014/main" val="3628807504"/>
                    </a:ext>
                  </a:extLst>
                </a:gridCol>
              </a:tblGrid>
              <a:tr h="588084">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Test Case id</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tc>
                  <a:txBody>
                    <a:bodyPr/>
                    <a:lstStyle/>
                    <a:p>
                      <a:pPr algn="just">
                        <a:lnSpc>
                          <a:spcPct val="107000"/>
                        </a:lnSpc>
                        <a:spcAft>
                          <a:spcPts val="800"/>
                        </a:spcAft>
                      </a:pPr>
                      <a:r>
                        <a:rPr lang="en-US" sz="1400" dirty="0">
                          <a:effectLst/>
                          <a:latin typeface="Times New Roman" panose="02020603050405020304" pitchFamily="18" charset="0"/>
                          <a:cs typeface="Times New Roman" panose="02020603050405020304" pitchFamily="18" charset="0"/>
                        </a:rPr>
                        <a:t>11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extLst>
                  <a:ext uri="{0D108BD9-81ED-4DB2-BD59-A6C34878D82A}">
                    <a16:rowId xmlns:a16="http://schemas.microsoft.com/office/drawing/2014/main" val="1942393013"/>
                  </a:ext>
                </a:extLst>
              </a:tr>
              <a:tr h="335612">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Name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tc>
                  <a:txBody>
                    <a:bodyPr/>
                    <a:lstStyle/>
                    <a:p>
                      <a:pPr algn="just">
                        <a:lnSpc>
                          <a:spcPct val="107000"/>
                        </a:lnSpc>
                        <a:spcAft>
                          <a:spcPts val="800"/>
                        </a:spcAft>
                      </a:pPr>
                      <a:r>
                        <a:rPr lang="en-US" sz="1400">
                          <a:effectLst/>
                          <a:latin typeface="Times New Roman" panose="02020603050405020304" pitchFamily="18" charset="0"/>
                          <a:cs typeface="Times New Roman" panose="02020603050405020304" pitchFamily="18" charset="0"/>
                        </a:rPr>
                        <a:t>Valid Sing-up page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extLst>
                  <a:ext uri="{0D108BD9-81ED-4DB2-BD59-A6C34878D82A}">
                    <a16:rowId xmlns:a16="http://schemas.microsoft.com/office/drawing/2014/main" val="1141693395"/>
                  </a:ext>
                </a:extLst>
              </a:tr>
              <a:tr h="588084">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Description</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tc>
                  <a:txBody>
                    <a:bodyPr/>
                    <a:lstStyle/>
                    <a:p>
                      <a:pPr algn="just">
                        <a:lnSpc>
                          <a:spcPct val="107000"/>
                        </a:lnSpc>
                        <a:spcAft>
                          <a:spcPts val="800"/>
                        </a:spcAft>
                      </a:pPr>
                      <a:r>
                        <a:rPr lang="en-US" sz="1400">
                          <a:effectLst/>
                          <a:latin typeface="Times New Roman" panose="02020603050405020304" pitchFamily="18" charset="0"/>
                          <a:cs typeface="Times New Roman" panose="02020603050405020304" pitchFamily="18" charset="0"/>
                        </a:rPr>
                        <a:t>This test case will allow user to “request” to access doctor’s appointment system by fill-up Signup form.</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extLst>
                  <a:ext uri="{0D108BD9-81ED-4DB2-BD59-A6C34878D82A}">
                    <a16:rowId xmlns:a16="http://schemas.microsoft.com/office/drawing/2014/main" val="1466839052"/>
                  </a:ext>
                </a:extLst>
              </a:tr>
              <a:tr h="978809">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Input Data</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tc>
                  <a:txBody>
                    <a:bodyPr/>
                    <a:lstStyle/>
                    <a:p>
                      <a:pPr marL="457200" algn="just">
                        <a:lnSpc>
                          <a:spcPct val="107000"/>
                        </a:lnSpc>
                      </a:pPr>
                      <a:r>
                        <a:rPr lang="en-US" sz="1400" dirty="0">
                          <a:effectLst/>
                          <a:latin typeface="Times New Roman" panose="02020603050405020304" pitchFamily="18" charset="0"/>
                          <a:cs typeface="Times New Roman" panose="02020603050405020304" pitchFamily="18" charset="0"/>
                        </a:rPr>
                        <a:t>1.Enter valid name.</a:t>
                      </a:r>
                      <a:endParaRPr lang="en-IN" sz="1400" dirty="0">
                        <a:effectLst/>
                        <a:latin typeface="Times New Roman" panose="02020603050405020304" pitchFamily="18" charset="0"/>
                        <a:cs typeface="Times New Roman" panose="02020603050405020304" pitchFamily="18" charset="0"/>
                      </a:endParaRPr>
                    </a:p>
                    <a:p>
                      <a:pPr marL="457200" algn="just">
                        <a:lnSpc>
                          <a:spcPct val="107000"/>
                        </a:lnSpc>
                      </a:pPr>
                      <a:r>
                        <a:rPr lang="en-US" sz="1400" dirty="0">
                          <a:effectLst/>
                          <a:latin typeface="Times New Roman" panose="02020603050405020304" pitchFamily="18" charset="0"/>
                          <a:cs typeface="Times New Roman" panose="02020603050405020304" pitchFamily="18" charset="0"/>
                        </a:rPr>
                        <a:t>2.Enter valid contact.</a:t>
                      </a:r>
                      <a:endParaRPr lang="en-IN" sz="1400" dirty="0">
                        <a:effectLst/>
                        <a:latin typeface="Times New Roman" panose="02020603050405020304" pitchFamily="18" charset="0"/>
                        <a:cs typeface="Times New Roman" panose="02020603050405020304" pitchFamily="18" charset="0"/>
                      </a:endParaRPr>
                    </a:p>
                    <a:p>
                      <a:pPr marL="457200" algn="just">
                        <a:lnSpc>
                          <a:spcPct val="107000"/>
                        </a:lnSpc>
                      </a:pPr>
                      <a:r>
                        <a:rPr lang="en-US" sz="1400" dirty="0">
                          <a:effectLst/>
                          <a:latin typeface="Times New Roman" panose="02020603050405020304" pitchFamily="18" charset="0"/>
                          <a:cs typeface="Times New Roman" panose="02020603050405020304" pitchFamily="18" charset="0"/>
                        </a:rPr>
                        <a:t>3.Enter valid address.</a:t>
                      </a:r>
                      <a:endParaRPr lang="en-IN" sz="1400" dirty="0">
                        <a:effectLst/>
                        <a:latin typeface="Times New Roman" panose="02020603050405020304" pitchFamily="18" charset="0"/>
                        <a:cs typeface="Times New Roman" panose="02020603050405020304" pitchFamily="18" charset="0"/>
                      </a:endParaRPr>
                    </a:p>
                    <a:p>
                      <a:pPr marL="457200" algn="just">
                        <a:lnSpc>
                          <a:spcPct val="107000"/>
                        </a:lnSpc>
                      </a:pPr>
                      <a:r>
                        <a:rPr lang="en-US" sz="1400" dirty="0">
                          <a:effectLst/>
                          <a:latin typeface="Times New Roman" panose="02020603050405020304" pitchFamily="18" charset="0"/>
                          <a:cs typeface="Times New Roman" panose="02020603050405020304" pitchFamily="18" charset="0"/>
                        </a:rPr>
                        <a:t>4.Enter valid email address.</a:t>
                      </a:r>
                      <a:endParaRPr lang="en-IN" sz="1400" dirty="0">
                        <a:effectLst/>
                        <a:latin typeface="Times New Roman" panose="02020603050405020304" pitchFamily="18" charset="0"/>
                        <a:cs typeface="Times New Roman" panose="02020603050405020304" pitchFamily="18" charset="0"/>
                      </a:endParaRPr>
                    </a:p>
                    <a:p>
                      <a:pPr marL="457200" algn="just">
                        <a:lnSpc>
                          <a:spcPct val="107000"/>
                        </a:lnSpc>
                        <a:spcAft>
                          <a:spcPts val="800"/>
                        </a:spcAft>
                      </a:pPr>
                      <a:r>
                        <a:rPr lang="en-US" sz="1400" dirty="0">
                          <a:effectLst/>
                          <a:latin typeface="Times New Roman" panose="02020603050405020304" pitchFamily="18" charset="0"/>
                          <a:cs typeface="Times New Roman" panose="02020603050405020304" pitchFamily="18" charset="0"/>
                        </a:rPr>
                        <a:t>5.Enter valid password.</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extLst>
                  <a:ext uri="{0D108BD9-81ED-4DB2-BD59-A6C34878D82A}">
                    <a16:rowId xmlns:a16="http://schemas.microsoft.com/office/drawing/2014/main" val="884001023"/>
                  </a:ext>
                </a:extLst>
              </a:tr>
              <a:tr h="978809">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Test data</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tc>
                  <a:txBody>
                    <a:bodyPr/>
                    <a:lstStyle/>
                    <a:p>
                      <a:pPr marL="457200" algn="just">
                        <a:lnSpc>
                          <a:spcPct val="107000"/>
                        </a:lnSpc>
                      </a:pPr>
                      <a:r>
                        <a:rPr lang="en-US" sz="1400" dirty="0">
                          <a:effectLst/>
                          <a:latin typeface="Times New Roman" panose="02020603050405020304" pitchFamily="18" charset="0"/>
                          <a:cs typeface="Times New Roman" panose="02020603050405020304" pitchFamily="18" charset="0"/>
                        </a:rPr>
                        <a:t>Name=</a:t>
                      </a:r>
                      <a:r>
                        <a:rPr lang="en-US" sz="1400" dirty="0" err="1">
                          <a:effectLst/>
                          <a:latin typeface="Times New Roman" panose="02020603050405020304" pitchFamily="18" charset="0"/>
                          <a:cs typeface="Times New Roman" panose="02020603050405020304" pitchFamily="18" charset="0"/>
                        </a:rPr>
                        <a:t>abc</a:t>
                      </a:r>
                      <a:r>
                        <a:rPr lang="en-US"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cs typeface="Times New Roman" panose="02020603050405020304" pitchFamily="18" charset="0"/>
                      </a:endParaRPr>
                    </a:p>
                    <a:p>
                      <a:pPr marL="457200" algn="just">
                        <a:lnSpc>
                          <a:spcPct val="107000"/>
                        </a:lnSpc>
                      </a:pPr>
                      <a:r>
                        <a:rPr lang="en-US" sz="1400" dirty="0">
                          <a:effectLst/>
                          <a:latin typeface="Times New Roman" panose="02020603050405020304" pitchFamily="18" charset="0"/>
                          <a:cs typeface="Times New Roman" panose="02020603050405020304" pitchFamily="18" charset="0"/>
                        </a:rPr>
                        <a:t>Contact=+91 7004001001,</a:t>
                      </a:r>
                      <a:endParaRPr lang="en-IN" sz="1400" dirty="0">
                        <a:effectLst/>
                        <a:latin typeface="Times New Roman" panose="02020603050405020304" pitchFamily="18" charset="0"/>
                        <a:cs typeface="Times New Roman" panose="02020603050405020304" pitchFamily="18" charset="0"/>
                      </a:endParaRPr>
                    </a:p>
                    <a:p>
                      <a:pPr marL="457200" algn="just">
                        <a:lnSpc>
                          <a:spcPct val="107000"/>
                        </a:lnSpc>
                      </a:pPr>
                      <a:r>
                        <a:rPr lang="en-US" sz="1400" dirty="0">
                          <a:effectLst/>
                          <a:latin typeface="Times New Roman" panose="02020603050405020304" pitchFamily="18" charset="0"/>
                          <a:cs typeface="Times New Roman" panose="02020603050405020304" pitchFamily="18" charset="0"/>
                        </a:rPr>
                        <a:t>Address=</a:t>
                      </a:r>
                      <a:r>
                        <a:rPr lang="en-US" sz="1400" dirty="0" err="1">
                          <a:effectLst/>
                          <a:latin typeface="Times New Roman" panose="02020603050405020304" pitchFamily="18" charset="0"/>
                          <a:cs typeface="Times New Roman" panose="02020603050405020304" pitchFamily="18" charset="0"/>
                        </a:rPr>
                        <a:t>chitra</a:t>
                      </a:r>
                      <a:r>
                        <a:rPr lang="en-US" sz="1400" dirty="0">
                          <a:effectLst/>
                          <a:latin typeface="Times New Roman" panose="02020603050405020304" pitchFamily="18" charset="0"/>
                          <a:cs typeface="Times New Roman" panose="02020603050405020304" pitchFamily="18" charset="0"/>
                        </a:rPr>
                        <a:t>, Bhavnagar.</a:t>
                      </a:r>
                      <a:endParaRPr lang="en-IN" sz="1400" dirty="0">
                        <a:effectLst/>
                        <a:latin typeface="Times New Roman" panose="02020603050405020304" pitchFamily="18" charset="0"/>
                        <a:cs typeface="Times New Roman" panose="02020603050405020304" pitchFamily="18" charset="0"/>
                      </a:endParaRPr>
                    </a:p>
                    <a:p>
                      <a:pPr marL="457200" algn="just">
                        <a:lnSpc>
                          <a:spcPct val="107000"/>
                        </a:lnSpc>
                      </a:pPr>
                      <a:r>
                        <a:rPr lang="en-US" sz="1400" u="sng" dirty="0">
                          <a:effectLst/>
                          <a:latin typeface="Times New Roman" panose="02020603050405020304" pitchFamily="18" charset="0"/>
                          <a:cs typeface="Times New Roman" panose="02020603050405020304" pitchFamily="18" charset="0"/>
                          <a:hlinkClick r:id="rId2"/>
                        </a:rPr>
                        <a:t>Email=abc@gmail.com</a:t>
                      </a:r>
                      <a:r>
                        <a:rPr lang="en-US"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cs typeface="Times New Roman" panose="02020603050405020304" pitchFamily="18" charset="0"/>
                      </a:endParaRPr>
                    </a:p>
                    <a:p>
                      <a:pPr marL="457200" algn="just">
                        <a:lnSpc>
                          <a:spcPct val="107000"/>
                        </a:lnSpc>
                        <a:spcAft>
                          <a:spcPts val="800"/>
                        </a:spcAft>
                      </a:pPr>
                      <a:r>
                        <a:rPr lang="en-US" sz="1400" dirty="0">
                          <a:effectLst/>
                          <a:latin typeface="Times New Roman" panose="02020603050405020304" pitchFamily="18" charset="0"/>
                          <a:cs typeface="Times New Roman" panose="02020603050405020304" pitchFamily="18" charset="0"/>
                        </a:rPr>
                        <a:t>Password=abc123.</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extLst>
                  <a:ext uri="{0D108BD9-81ED-4DB2-BD59-A6C34878D82A}">
                    <a16:rowId xmlns:a16="http://schemas.microsoft.com/office/drawing/2014/main" val="2979303628"/>
                  </a:ext>
                </a:extLst>
              </a:tr>
              <a:tr h="1571301">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Excepted Output</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tc>
                  <a:txBody>
                    <a:bodyPr/>
                    <a:lstStyle/>
                    <a:p>
                      <a:pPr marL="342900" lvl="0" indent="-342900" algn="just">
                        <a:lnSpc>
                          <a:spcPct val="107000"/>
                        </a:lnSpc>
                        <a:buFont typeface="Courier New" panose="02070309020205020404" pitchFamily="49" charset="0"/>
                        <a:buChar char="o"/>
                      </a:pPr>
                      <a:r>
                        <a:rPr lang="en-US" sz="1400">
                          <a:effectLst/>
                          <a:latin typeface="Times New Roman" panose="02020603050405020304" pitchFamily="18" charset="0"/>
                          <a:cs typeface="Times New Roman" panose="02020603050405020304" pitchFamily="18" charset="0"/>
                        </a:rPr>
                        <a:t>All fields are compulsory / require.</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400">
                          <a:effectLst/>
                          <a:latin typeface="Times New Roman" panose="02020603050405020304" pitchFamily="18" charset="0"/>
                          <a:cs typeface="Times New Roman" panose="02020603050405020304" pitchFamily="18" charset="0"/>
                        </a:rPr>
                        <a:t>Username should be valid </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400">
                          <a:effectLst/>
                          <a:latin typeface="Times New Roman" panose="02020603050405020304" pitchFamily="18" charset="0"/>
                          <a:cs typeface="Times New Roman" panose="02020603050405020304" pitchFamily="18" charset="0"/>
                        </a:rPr>
                        <a:t>Email should be match to valid email address e.g., </a:t>
                      </a:r>
                      <a:r>
                        <a:rPr lang="en-US" sz="1400" u="sng">
                          <a:effectLst/>
                          <a:latin typeface="Times New Roman" panose="02020603050405020304" pitchFamily="18" charset="0"/>
                          <a:cs typeface="Times New Roman" panose="02020603050405020304" pitchFamily="18" charset="0"/>
                          <a:hlinkClick r:id="rId3"/>
                        </a:rPr>
                        <a:t>abc@gmail.com</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400">
                          <a:effectLst/>
                          <a:latin typeface="Times New Roman" panose="02020603050405020304" pitchFamily="18" charset="0"/>
                          <a:cs typeface="Times New Roman" panose="02020603050405020304" pitchFamily="18" charset="0"/>
                        </a:rPr>
                        <a:t>Enter valid password.</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400">
                          <a:effectLst/>
                          <a:latin typeface="Times New Roman" panose="02020603050405020304" pitchFamily="18" charset="0"/>
                          <a:cs typeface="Times New Roman" panose="02020603050405020304" pitchFamily="18" charset="0"/>
                        </a:rPr>
                        <a:t>All information store successfully in system database.</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n-US" sz="1400">
                          <a:effectLst/>
                          <a:latin typeface="Times New Roman" panose="02020603050405020304" pitchFamily="18" charset="0"/>
                          <a:cs typeface="Times New Roman" panose="02020603050405020304" pitchFamily="18" charset="0"/>
                        </a:rPr>
                        <a:t>If user fill up valid information then he/she successfully logged-in to system.</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extLst>
                  <a:ext uri="{0D108BD9-81ED-4DB2-BD59-A6C34878D82A}">
                    <a16:rowId xmlns:a16="http://schemas.microsoft.com/office/drawing/2014/main" val="2518452220"/>
                  </a:ext>
                </a:extLst>
              </a:tr>
              <a:tr h="386318">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Actual Output</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tc>
                  <a:txBody>
                    <a:bodyPr/>
                    <a:lstStyle/>
                    <a:p>
                      <a:pPr algn="just">
                        <a:lnSpc>
                          <a:spcPct val="107000"/>
                        </a:lnSpc>
                        <a:spcAft>
                          <a:spcPts val="800"/>
                        </a:spcAft>
                      </a:pPr>
                      <a:r>
                        <a:rPr lang="en-US" sz="1400">
                          <a:effectLst/>
                          <a:latin typeface="Times New Roman" panose="02020603050405020304" pitchFamily="18" charset="0"/>
                          <a:cs typeface="Times New Roman" panose="02020603050405020304" pitchFamily="18" charset="0"/>
                        </a:rPr>
                        <a:t>As expected.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extLst>
                  <a:ext uri="{0D108BD9-81ED-4DB2-BD59-A6C34878D82A}">
                    <a16:rowId xmlns:a16="http://schemas.microsoft.com/office/drawing/2014/main" val="3428652384"/>
                  </a:ext>
                </a:extLst>
              </a:tr>
              <a:tr h="349672">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Pass/Fail</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tc>
                  <a:txBody>
                    <a:bodyPr/>
                    <a:lstStyle/>
                    <a:p>
                      <a:pPr algn="just">
                        <a:lnSpc>
                          <a:spcPct val="107000"/>
                        </a:lnSpc>
                        <a:spcAft>
                          <a:spcPts val="800"/>
                        </a:spcAft>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167" marR="38167" marT="0" marB="0"/>
                </a:tc>
                <a:extLst>
                  <a:ext uri="{0D108BD9-81ED-4DB2-BD59-A6C34878D82A}">
                    <a16:rowId xmlns:a16="http://schemas.microsoft.com/office/drawing/2014/main" val="1201622011"/>
                  </a:ext>
                </a:extLst>
              </a:tr>
            </a:tbl>
          </a:graphicData>
        </a:graphic>
      </p:graphicFrame>
    </p:spTree>
    <p:extLst>
      <p:ext uri="{BB962C8B-B14F-4D97-AF65-F5344CB8AC3E}">
        <p14:creationId xmlns:p14="http://schemas.microsoft.com/office/powerpoint/2010/main" val="400602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D395-4AA6-42A6-AD33-E2A2CF7D5BB8}"/>
              </a:ext>
            </a:extLst>
          </p:cNvPr>
          <p:cNvSpPr>
            <a:spLocks noGrp="1"/>
          </p:cNvSpPr>
          <p:nvPr>
            <p:ph type="title"/>
          </p:nvPr>
        </p:nvSpPr>
        <p:spPr>
          <a:xfrm>
            <a:off x="2245926" y="758580"/>
            <a:ext cx="8911687" cy="887449"/>
          </a:xfrm>
        </p:spPr>
        <p:txBody>
          <a:bodyPr>
            <a:noAutofit/>
          </a:bodyPr>
          <a:lstStyle/>
          <a:p>
            <a:pPr algn="ctr"/>
            <a:r>
              <a:rPr lang="en-US" sz="4800" dirty="0">
                <a:solidFill>
                  <a:schemeClr val="accent2">
                    <a:lumMod val="50000"/>
                  </a:schemeClr>
                </a:solidFill>
                <a:latin typeface="Times New Roman" pitchFamily="18" charset="0"/>
                <a:cs typeface="Times New Roman" pitchFamily="18" charset="0"/>
              </a:rPr>
              <a:t>SCOPE</a:t>
            </a:r>
            <a:endParaRPr lang="en-IN" sz="4800" dirty="0">
              <a:solidFill>
                <a:schemeClr val="accent2">
                  <a:lumMod val="50000"/>
                </a:schemeClr>
              </a:solidFill>
            </a:endParaRPr>
          </a:p>
        </p:txBody>
      </p:sp>
      <p:sp>
        <p:nvSpPr>
          <p:cNvPr id="10" name="TextBox 9">
            <a:extLst>
              <a:ext uri="{FF2B5EF4-FFF2-40B4-BE49-F238E27FC236}">
                <a16:creationId xmlns:a16="http://schemas.microsoft.com/office/drawing/2014/main" id="{A8F971BE-62B5-0A32-672A-FD2553C16E52}"/>
              </a:ext>
            </a:extLst>
          </p:cNvPr>
          <p:cNvSpPr txBox="1"/>
          <p:nvPr/>
        </p:nvSpPr>
        <p:spPr>
          <a:xfrm>
            <a:off x="1900518" y="2115671"/>
            <a:ext cx="9602505" cy="5240345"/>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real of world wide web have spread across millions of households, so naturally, internet has become by far the platform for appoint the doctor today.</a:t>
            </a:r>
          </a:p>
          <a:p>
            <a:pPr lvl="0" algn="just">
              <a:lnSpc>
                <a:spcPct val="107000"/>
              </a:lnSpc>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buFont typeface="Wingdings" panose="05000000000000000000" pitchFamily="2" charset="2"/>
              <a:buChar char="§"/>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a rapid change of an information technology, now hospital industry also needs to enhance that patient record and make it highly confidential.</a:t>
            </a:r>
          </a:p>
          <a:p>
            <a:pPr marL="342900" indent="-342900" algn="just">
              <a:lnSpc>
                <a:spcPct val="107000"/>
              </a:lnSpc>
              <a:buFont typeface="Wingdings" panose="05000000000000000000" pitchFamily="2" charset="2"/>
              <a:buChar char="§"/>
            </a:pP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buFont typeface="Wingdings" panose="05000000000000000000" pitchFamily="2" charset="2"/>
              <a:buChar char="§"/>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are lots of hospitals and clinics, who advertise online so idea behind development this application is that users\patients can take doctor’s appointment online.</a:t>
            </a:r>
          </a:p>
          <a:p>
            <a:pPr marL="342900" indent="-342900" algn="just">
              <a:lnSpc>
                <a:spcPct val="107000"/>
              </a:lnSpc>
              <a:buFont typeface="Wingdings" panose="05000000000000000000" pitchFamily="2" charset="2"/>
              <a:buChar char="§"/>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buFont typeface="Wingdings" panose="05000000000000000000" pitchFamily="2" charset="2"/>
              <a:buChar char="§"/>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website is an online doctor appointment through admin can maintain medical specialists, add doctor, appointment list page, users page, feedback review, system settings and also access its information and manage all the adding, updating, deleting the medical specialists and some of its tasks.</a:t>
            </a:r>
          </a:p>
          <a:p>
            <a:pPr marL="0" indent="0" algn="just">
              <a:lnSpc>
                <a:spcPct val="107000"/>
              </a:lnSpc>
              <a:buNone/>
            </a:pPr>
            <a:endParaRPr lang="en-IN" sz="1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buNone/>
            </a:pP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1455089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3CB8CC-D5A6-BEBF-DAF2-78B5EB914911}"/>
              </a:ext>
            </a:extLst>
          </p:cNvPr>
          <p:cNvSpPr txBox="1"/>
          <p:nvPr/>
        </p:nvSpPr>
        <p:spPr>
          <a:xfrm>
            <a:off x="1667433" y="455567"/>
            <a:ext cx="21997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- 12 </a:t>
            </a: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BB7BBE6C-9EBD-E1C5-0F38-54DA44AD9F12}"/>
              </a:ext>
            </a:extLst>
          </p:cNvPr>
          <p:cNvGraphicFramePr>
            <a:graphicFrameLocks noGrp="1"/>
          </p:cNvGraphicFramePr>
          <p:nvPr>
            <p:extLst>
              <p:ext uri="{D42A27DB-BD31-4B8C-83A1-F6EECF244321}">
                <p14:modId xmlns:p14="http://schemas.microsoft.com/office/powerpoint/2010/main" val="4247703317"/>
              </p:ext>
            </p:extLst>
          </p:nvPr>
        </p:nvGraphicFramePr>
        <p:xfrm>
          <a:off x="4296445" y="567894"/>
          <a:ext cx="7047830" cy="6011354"/>
        </p:xfrm>
        <a:graphic>
          <a:graphicData uri="http://schemas.openxmlformats.org/drawingml/2006/table">
            <a:tbl>
              <a:tblPr firstRow="1" firstCol="1" bandRow="1">
                <a:tableStyleId>{5C22544A-7EE6-4342-B048-85BDC9FD1C3A}</a:tableStyleId>
              </a:tblPr>
              <a:tblGrid>
                <a:gridCol w="1256630">
                  <a:extLst>
                    <a:ext uri="{9D8B030D-6E8A-4147-A177-3AD203B41FA5}">
                      <a16:colId xmlns:a16="http://schemas.microsoft.com/office/drawing/2014/main" val="169989655"/>
                    </a:ext>
                  </a:extLst>
                </a:gridCol>
                <a:gridCol w="5791200">
                  <a:extLst>
                    <a:ext uri="{9D8B030D-6E8A-4147-A177-3AD203B41FA5}">
                      <a16:colId xmlns:a16="http://schemas.microsoft.com/office/drawing/2014/main" val="3208780094"/>
                    </a:ext>
                  </a:extLst>
                </a:gridCol>
              </a:tblGrid>
              <a:tr h="270306">
                <a:tc>
                  <a:txBody>
                    <a:bodyPr/>
                    <a:lstStyle/>
                    <a:p>
                      <a:pPr marL="36195" algn="ctr">
                        <a:lnSpc>
                          <a:spcPct val="107000"/>
                        </a:lnSpc>
                        <a:spcAft>
                          <a:spcPts val="800"/>
                        </a:spcAft>
                      </a:pPr>
                      <a:r>
                        <a:rPr lang="en-US" sz="1400">
                          <a:effectLst/>
                          <a:latin typeface="Times New Roman" panose="02020603050405020304" pitchFamily="18" charset="0"/>
                          <a:cs typeface="Times New Roman" panose="02020603050405020304" pitchFamily="18" charset="0"/>
                        </a:rPr>
                        <a:t>Test Case id</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tc>
                  <a:txBody>
                    <a:bodyPr/>
                    <a:lstStyle/>
                    <a:p>
                      <a:pPr algn="l">
                        <a:lnSpc>
                          <a:spcPct val="107000"/>
                        </a:lnSpc>
                        <a:spcAft>
                          <a:spcPts val="800"/>
                        </a:spcAft>
                      </a:pPr>
                      <a:r>
                        <a:rPr lang="en-US" sz="1400">
                          <a:effectLst/>
                          <a:latin typeface="Times New Roman" panose="02020603050405020304" pitchFamily="18" charset="0"/>
                          <a:cs typeface="Times New Roman" panose="02020603050405020304" pitchFamily="18" charset="0"/>
                        </a:rPr>
                        <a:t>12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extLst>
                  <a:ext uri="{0D108BD9-81ED-4DB2-BD59-A6C34878D82A}">
                    <a16:rowId xmlns:a16="http://schemas.microsoft.com/office/drawing/2014/main" val="4091899104"/>
                  </a:ext>
                </a:extLst>
              </a:tr>
              <a:tr h="307936">
                <a:tc>
                  <a:txBody>
                    <a:bodyPr/>
                    <a:lstStyle/>
                    <a:p>
                      <a:pPr marL="36195" algn="ctr">
                        <a:lnSpc>
                          <a:spcPct val="107000"/>
                        </a:lnSpc>
                        <a:spcAft>
                          <a:spcPts val="800"/>
                        </a:spcAft>
                      </a:pPr>
                      <a:r>
                        <a:rPr lang="en-US" sz="1400">
                          <a:effectLst/>
                          <a:latin typeface="Times New Roman" panose="02020603050405020304" pitchFamily="18" charset="0"/>
                          <a:cs typeface="Times New Roman" panose="02020603050405020304" pitchFamily="18" charset="0"/>
                        </a:rPr>
                        <a:t>Name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tc>
                  <a:txBody>
                    <a:bodyPr/>
                    <a:lstStyle/>
                    <a:p>
                      <a:pPr algn="just">
                        <a:lnSpc>
                          <a:spcPct val="107000"/>
                        </a:lnSpc>
                        <a:spcAft>
                          <a:spcPts val="800"/>
                        </a:spcAft>
                      </a:pPr>
                      <a:r>
                        <a:rPr lang="en-US" sz="1400">
                          <a:effectLst/>
                          <a:latin typeface="Times New Roman" panose="02020603050405020304" pitchFamily="18" charset="0"/>
                          <a:cs typeface="Times New Roman" panose="02020603050405020304" pitchFamily="18" charset="0"/>
                        </a:rPr>
                        <a:t>Take valid appointment.</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extLst>
                  <a:ext uri="{0D108BD9-81ED-4DB2-BD59-A6C34878D82A}">
                    <a16:rowId xmlns:a16="http://schemas.microsoft.com/office/drawing/2014/main" val="1027973081"/>
                  </a:ext>
                </a:extLst>
              </a:tr>
              <a:tr h="539614">
                <a:tc>
                  <a:txBody>
                    <a:bodyPr/>
                    <a:lstStyle/>
                    <a:p>
                      <a:pPr marL="36195" algn="ctr">
                        <a:lnSpc>
                          <a:spcPct val="107000"/>
                        </a:lnSpc>
                        <a:spcAft>
                          <a:spcPts val="800"/>
                        </a:spcAft>
                      </a:pPr>
                      <a:r>
                        <a:rPr lang="en-US" sz="1400">
                          <a:effectLst/>
                          <a:latin typeface="Times New Roman" panose="02020603050405020304" pitchFamily="18" charset="0"/>
                          <a:cs typeface="Times New Roman" panose="02020603050405020304" pitchFamily="18" charset="0"/>
                        </a:rPr>
                        <a:t>Description</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tc>
                  <a:txBody>
                    <a:bodyPr/>
                    <a:lstStyle/>
                    <a:p>
                      <a:pPr marL="36195" algn="just">
                        <a:lnSpc>
                          <a:spcPct val="107000"/>
                        </a:lnSpc>
                        <a:spcAft>
                          <a:spcPts val="800"/>
                        </a:spcAft>
                      </a:pPr>
                      <a:r>
                        <a:rPr lang="en-US" sz="1400">
                          <a:effectLst/>
                          <a:latin typeface="Times New Roman" panose="02020603050405020304" pitchFamily="18" charset="0"/>
                          <a:cs typeface="Times New Roman" panose="02020603050405020304" pitchFamily="18" charset="0"/>
                        </a:rPr>
                        <a:t>This test case will allow to make sure to take/view/delete appointment by logged in user in backend.</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extLst>
                  <a:ext uri="{0D108BD9-81ED-4DB2-BD59-A6C34878D82A}">
                    <a16:rowId xmlns:a16="http://schemas.microsoft.com/office/drawing/2014/main" val="2217999314"/>
                  </a:ext>
                </a:extLst>
              </a:tr>
              <a:tr h="884963">
                <a:tc>
                  <a:txBody>
                    <a:bodyPr/>
                    <a:lstStyle/>
                    <a:p>
                      <a:pPr marL="36195" algn="ctr">
                        <a:lnSpc>
                          <a:spcPct val="107000"/>
                        </a:lnSpc>
                        <a:spcAft>
                          <a:spcPts val="800"/>
                        </a:spcAft>
                      </a:pPr>
                      <a:r>
                        <a:rPr lang="en-US" sz="1400">
                          <a:effectLst/>
                          <a:latin typeface="Times New Roman" panose="02020603050405020304" pitchFamily="18" charset="0"/>
                          <a:cs typeface="Times New Roman" panose="02020603050405020304" pitchFamily="18" charset="0"/>
                        </a:rPr>
                        <a:t>Input Data</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tc>
                  <a:txBody>
                    <a:bodyPr/>
                    <a:lstStyle/>
                    <a:p>
                      <a:pPr marL="36195" algn="just">
                        <a:lnSpc>
                          <a:spcPct val="106000"/>
                        </a:lnSpc>
                        <a:spcAft>
                          <a:spcPts val="800"/>
                        </a:spcAft>
                      </a:pPr>
                      <a:r>
                        <a:rPr lang="en-US" sz="1400" dirty="0">
                          <a:effectLst/>
                          <a:latin typeface="Times New Roman" panose="02020603050405020304" pitchFamily="18" charset="0"/>
                          <a:cs typeface="Times New Roman" panose="02020603050405020304" pitchFamily="18" charset="0"/>
                        </a:rPr>
                        <a:t>1.select date and time according to particular doctor schedule.</a:t>
                      </a:r>
                      <a:endParaRPr lang="en-IN" sz="1400" dirty="0">
                        <a:effectLst/>
                        <a:latin typeface="Times New Roman" panose="02020603050405020304" pitchFamily="18" charset="0"/>
                        <a:cs typeface="Times New Roman" panose="02020603050405020304" pitchFamily="18" charset="0"/>
                      </a:endParaRPr>
                    </a:p>
                    <a:p>
                      <a:pPr marL="36195" algn="just">
                        <a:lnSpc>
                          <a:spcPct val="106000"/>
                        </a:lnSpc>
                        <a:spcAft>
                          <a:spcPts val="800"/>
                        </a:spcAft>
                      </a:pPr>
                      <a:r>
                        <a:rPr lang="en-US" sz="1400" dirty="0">
                          <a:effectLst/>
                          <a:latin typeface="Times New Roman" panose="02020603050405020304" pitchFamily="18" charset="0"/>
                          <a:cs typeface="Times New Roman" panose="02020603050405020304" pitchFamily="18" charset="0"/>
                        </a:rPr>
                        <a:t>2.click on request button.</a:t>
                      </a:r>
                      <a:endParaRPr lang="en-IN" sz="1400" dirty="0">
                        <a:effectLst/>
                        <a:latin typeface="Times New Roman" panose="02020603050405020304" pitchFamily="18" charset="0"/>
                        <a:cs typeface="Times New Roman" panose="02020603050405020304" pitchFamily="18" charset="0"/>
                      </a:endParaRPr>
                    </a:p>
                    <a:p>
                      <a:pPr marL="36195" algn="just">
                        <a:lnSpc>
                          <a:spcPct val="106000"/>
                        </a:lnSpc>
                        <a:spcAft>
                          <a:spcPts val="800"/>
                        </a:spcAft>
                      </a:pPr>
                      <a:r>
                        <a:rPr lang="en-US" sz="1400" dirty="0">
                          <a:effectLst/>
                          <a:latin typeface="Times New Roman" panose="02020603050405020304" pitchFamily="18" charset="0"/>
                          <a:cs typeface="Times New Roman" panose="02020603050405020304" pitchFamily="18" charset="0"/>
                        </a:rPr>
                        <a:t>3.request submit successfully.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extLst>
                  <a:ext uri="{0D108BD9-81ED-4DB2-BD59-A6C34878D82A}">
                    <a16:rowId xmlns:a16="http://schemas.microsoft.com/office/drawing/2014/main" val="1472965259"/>
                  </a:ext>
                </a:extLst>
              </a:tr>
              <a:tr h="547182">
                <a:tc>
                  <a:txBody>
                    <a:bodyPr/>
                    <a:lstStyle/>
                    <a:p>
                      <a:pPr marL="36195" algn="ctr">
                        <a:lnSpc>
                          <a:spcPct val="107000"/>
                        </a:lnSpc>
                        <a:spcAft>
                          <a:spcPts val="800"/>
                        </a:spcAft>
                      </a:pPr>
                      <a:r>
                        <a:rPr lang="en-US" sz="1400">
                          <a:effectLst/>
                          <a:latin typeface="Times New Roman" panose="02020603050405020304" pitchFamily="18" charset="0"/>
                          <a:cs typeface="Times New Roman" panose="02020603050405020304" pitchFamily="18" charset="0"/>
                        </a:rPr>
                        <a:t>Test data</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tc>
                  <a:txBody>
                    <a:bodyPr/>
                    <a:lstStyle/>
                    <a:p>
                      <a:pPr algn="just">
                        <a:lnSpc>
                          <a:spcPct val="106000"/>
                        </a:lnSpc>
                        <a:spcAft>
                          <a:spcPts val="800"/>
                        </a:spcAft>
                      </a:pPr>
                      <a:r>
                        <a:rPr lang="en-US" sz="1400">
                          <a:effectLst/>
                          <a:latin typeface="Times New Roman" panose="02020603050405020304" pitchFamily="18" charset="0"/>
                          <a:cs typeface="Times New Roman" panose="02020603050405020304" pitchFamily="18" charset="0"/>
                        </a:rPr>
                        <a:t>Date=23/04/2021,</a:t>
                      </a:r>
                      <a:endParaRPr lang="en-IN" sz="1400">
                        <a:effectLst/>
                        <a:latin typeface="Times New Roman" panose="02020603050405020304" pitchFamily="18" charset="0"/>
                        <a:cs typeface="Times New Roman" panose="02020603050405020304" pitchFamily="18" charset="0"/>
                      </a:endParaRPr>
                    </a:p>
                    <a:p>
                      <a:pPr algn="just">
                        <a:lnSpc>
                          <a:spcPct val="106000"/>
                        </a:lnSpc>
                        <a:spcAft>
                          <a:spcPts val="800"/>
                        </a:spcAft>
                      </a:pPr>
                      <a:r>
                        <a:rPr lang="en-US" sz="1400">
                          <a:effectLst/>
                          <a:latin typeface="Times New Roman" panose="02020603050405020304" pitchFamily="18" charset="0"/>
                          <a:cs typeface="Times New Roman" panose="02020603050405020304" pitchFamily="18" charset="0"/>
                        </a:rPr>
                        <a:t>Time=5:00 PM.</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extLst>
                  <a:ext uri="{0D108BD9-81ED-4DB2-BD59-A6C34878D82A}">
                    <a16:rowId xmlns:a16="http://schemas.microsoft.com/office/drawing/2014/main" val="289196015"/>
                  </a:ext>
                </a:extLst>
              </a:tr>
              <a:tr h="2473972">
                <a:tc>
                  <a:txBody>
                    <a:bodyPr/>
                    <a:lstStyle/>
                    <a:p>
                      <a:pPr marL="36195" algn="ctr">
                        <a:lnSpc>
                          <a:spcPct val="107000"/>
                        </a:lnSpc>
                        <a:spcAft>
                          <a:spcPts val="800"/>
                        </a:spcAft>
                      </a:pPr>
                      <a:r>
                        <a:rPr lang="en-US" sz="1400">
                          <a:effectLst/>
                          <a:latin typeface="Times New Roman" panose="02020603050405020304" pitchFamily="18" charset="0"/>
                          <a:cs typeface="Times New Roman" panose="02020603050405020304" pitchFamily="18" charset="0"/>
                        </a:rPr>
                        <a:t>Excepted Output</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tc>
                  <a:txBody>
                    <a:bodyPr/>
                    <a:lstStyle/>
                    <a:p>
                      <a:pPr algn="just">
                        <a:lnSpc>
                          <a:spcPct val="107000"/>
                        </a:lnSpc>
                        <a:spcAft>
                          <a:spcPts val="800"/>
                        </a:spcAft>
                      </a:pPr>
                      <a:r>
                        <a:rPr lang="en-US" sz="1400">
                          <a:effectLst/>
                          <a:latin typeface="Times New Roman" panose="02020603050405020304" pitchFamily="18" charset="0"/>
                          <a:cs typeface="Times New Roman" panose="02020603050405020304" pitchFamily="18" charset="0"/>
                        </a:rPr>
                        <a:t>All fields are compulsory/required.</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400">
                          <a:effectLst/>
                          <a:latin typeface="Times New Roman" panose="02020603050405020304" pitchFamily="18" charset="0"/>
                          <a:cs typeface="Times New Roman" panose="02020603050405020304" pitchFamily="18" charset="0"/>
                        </a:rPr>
                        <a:t>End user can take appointment by entering date and time and click on request button information store into database and also display on admin side and particular doctor and patient side.</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400">
                          <a:effectLst/>
                          <a:latin typeface="Times New Roman" panose="02020603050405020304" pitchFamily="18" charset="0"/>
                          <a:cs typeface="Times New Roman" panose="02020603050405020304" pitchFamily="18" charset="0"/>
                        </a:rPr>
                        <a:t>Patient can also cancel appointment. It will also cancel on admin and particular doctor side.</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400">
                          <a:effectLst/>
                          <a:latin typeface="Times New Roman" panose="02020603050405020304" pitchFamily="18" charset="0"/>
                          <a:cs typeface="Times New Roman" panose="02020603050405020304" pitchFamily="18" charset="0"/>
                        </a:rPr>
                        <a:t>only End user/patient can take appointment.</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400">
                          <a:effectLst/>
                          <a:latin typeface="Times New Roman" panose="02020603050405020304" pitchFamily="18" charset="0"/>
                          <a:cs typeface="Times New Roman" panose="02020603050405020304" pitchFamily="18" charset="0"/>
                        </a:rPr>
                        <a:t>If End user not logged in to system and set appointment with doctor it will display login form.</a:t>
                      </a:r>
                      <a:endParaRPr lang="en-IN" sz="1400">
                        <a:effectLst/>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n-US" sz="1400">
                          <a:effectLst/>
                          <a:latin typeface="Times New Roman" panose="02020603050405020304" pitchFamily="18" charset="0"/>
                          <a:cs typeface="Times New Roman" panose="02020603050405020304" pitchFamily="18" charset="0"/>
                        </a:rPr>
                        <a:t>If End user select date time for appointment is not valid according to the schedule, then display message “appointment schedule not valid for selected doctor’s schedule”.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extLst>
                  <a:ext uri="{0D108BD9-81ED-4DB2-BD59-A6C34878D82A}">
                    <a16:rowId xmlns:a16="http://schemas.microsoft.com/office/drawing/2014/main" val="2714362620"/>
                  </a:ext>
                </a:extLst>
              </a:tr>
              <a:tr h="314343">
                <a:tc>
                  <a:txBody>
                    <a:bodyPr/>
                    <a:lstStyle/>
                    <a:p>
                      <a:pPr algn="ctr">
                        <a:lnSpc>
                          <a:spcPct val="107000"/>
                        </a:lnSpc>
                        <a:spcAft>
                          <a:spcPts val="800"/>
                        </a:spcAft>
                      </a:pPr>
                      <a:r>
                        <a:rPr lang="en-US" sz="1400">
                          <a:effectLst/>
                          <a:latin typeface="Times New Roman" panose="02020603050405020304" pitchFamily="18" charset="0"/>
                          <a:cs typeface="Times New Roman" panose="02020603050405020304" pitchFamily="18" charset="0"/>
                        </a:rPr>
                        <a:t>Actual Output</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tc>
                  <a:txBody>
                    <a:bodyPr/>
                    <a:lstStyle/>
                    <a:p>
                      <a:pPr algn="just">
                        <a:lnSpc>
                          <a:spcPct val="107000"/>
                        </a:lnSpc>
                        <a:spcAft>
                          <a:spcPts val="800"/>
                        </a:spcAft>
                      </a:pPr>
                      <a:r>
                        <a:rPr lang="en-US" sz="1400">
                          <a:effectLst/>
                          <a:latin typeface="Times New Roman" panose="02020603050405020304" pitchFamily="18" charset="0"/>
                          <a:cs typeface="Times New Roman" panose="02020603050405020304" pitchFamily="18" charset="0"/>
                        </a:rPr>
                        <a:t>System allows to store Take Valid Appointments details into system database.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extLst>
                  <a:ext uri="{0D108BD9-81ED-4DB2-BD59-A6C34878D82A}">
                    <a16:rowId xmlns:a16="http://schemas.microsoft.com/office/drawing/2014/main" val="1551100086"/>
                  </a:ext>
                </a:extLst>
              </a:tr>
              <a:tr h="321323">
                <a:tc>
                  <a:txBody>
                    <a:bodyPr/>
                    <a:lstStyle/>
                    <a:p>
                      <a:pPr marL="36195" algn="ctr">
                        <a:lnSpc>
                          <a:spcPct val="107000"/>
                        </a:lnSpc>
                        <a:spcAft>
                          <a:spcPts val="800"/>
                        </a:spcAft>
                      </a:pPr>
                      <a:r>
                        <a:rPr lang="en-US" sz="1400">
                          <a:effectLst/>
                          <a:latin typeface="Times New Roman" panose="02020603050405020304" pitchFamily="18" charset="0"/>
                          <a:cs typeface="Times New Roman" panose="02020603050405020304" pitchFamily="18" charset="0"/>
                        </a:rPr>
                        <a:t>Pass/Fail</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tc>
                  <a:txBody>
                    <a:bodyPr/>
                    <a:lstStyle/>
                    <a:p>
                      <a:pPr marL="36195" algn="just">
                        <a:lnSpc>
                          <a:spcPct val="107000"/>
                        </a:lnSpc>
                        <a:spcAft>
                          <a:spcPts val="800"/>
                        </a:spcAft>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98" marR="34798" marT="0" marB="0"/>
                </a:tc>
                <a:extLst>
                  <a:ext uri="{0D108BD9-81ED-4DB2-BD59-A6C34878D82A}">
                    <a16:rowId xmlns:a16="http://schemas.microsoft.com/office/drawing/2014/main" val="267466617"/>
                  </a:ext>
                </a:extLst>
              </a:tr>
            </a:tbl>
          </a:graphicData>
        </a:graphic>
      </p:graphicFrame>
    </p:spTree>
    <p:extLst>
      <p:ext uri="{BB962C8B-B14F-4D97-AF65-F5344CB8AC3E}">
        <p14:creationId xmlns:p14="http://schemas.microsoft.com/office/powerpoint/2010/main" val="1015827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4E114C-A702-364B-0FCA-EB910F573250}"/>
              </a:ext>
            </a:extLst>
          </p:cNvPr>
          <p:cNvSpPr txBox="1"/>
          <p:nvPr/>
        </p:nvSpPr>
        <p:spPr>
          <a:xfrm>
            <a:off x="1667433" y="398417"/>
            <a:ext cx="21997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- 13</a:t>
            </a: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DFFBB911-A7F3-2879-26EC-46A5C3BF00B8}"/>
              </a:ext>
            </a:extLst>
          </p:cNvPr>
          <p:cNvGraphicFramePr>
            <a:graphicFrameLocks noGrp="1"/>
          </p:cNvGraphicFramePr>
          <p:nvPr>
            <p:extLst>
              <p:ext uri="{D42A27DB-BD31-4B8C-83A1-F6EECF244321}">
                <p14:modId xmlns:p14="http://schemas.microsoft.com/office/powerpoint/2010/main" val="3114612903"/>
              </p:ext>
            </p:extLst>
          </p:nvPr>
        </p:nvGraphicFramePr>
        <p:xfrm>
          <a:off x="4165428" y="455567"/>
          <a:ext cx="7197897" cy="5807424"/>
        </p:xfrm>
        <a:graphic>
          <a:graphicData uri="http://schemas.openxmlformats.org/drawingml/2006/table">
            <a:tbl>
              <a:tblPr firstRow="1" firstCol="1" bandRow="1">
                <a:tableStyleId>{5C22544A-7EE6-4342-B048-85BDC9FD1C3A}</a:tableStyleId>
              </a:tblPr>
              <a:tblGrid>
                <a:gridCol w="1257173">
                  <a:extLst>
                    <a:ext uri="{9D8B030D-6E8A-4147-A177-3AD203B41FA5}">
                      <a16:colId xmlns:a16="http://schemas.microsoft.com/office/drawing/2014/main" val="524894346"/>
                    </a:ext>
                  </a:extLst>
                </a:gridCol>
                <a:gridCol w="5940724">
                  <a:extLst>
                    <a:ext uri="{9D8B030D-6E8A-4147-A177-3AD203B41FA5}">
                      <a16:colId xmlns:a16="http://schemas.microsoft.com/office/drawing/2014/main" val="3461186424"/>
                    </a:ext>
                  </a:extLst>
                </a:gridCol>
              </a:tblGrid>
              <a:tr h="354058">
                <a:tc>
                  <a:txBody>
                    <a:bodyPr/>
                    <a:lstStyle/>
                    <a:p>
                      <a:pPr algn="ctr">
                        <a:lnSpc>
                          <a:spcPct val="107000"/>
                        </a:lnSpc>
                        <a:spcAft>
                          <a:spcPts val="800"/>
                        </a:spcAft>
                      </a:pPr>
                      <a:r>
                        <a:rPr lang="en-US" sz="1500">
                          <a:effectLst/>
                          <a:latin typeface="Times New Roman" panose="02020603050405020304" pitchFamily="18" charset="0"/>
                          <a:cs typeface="Times New Roman" panose="02020603050405020304" pitchFamily="18" charset="0"/>
                        </a:rPr>
                        <a:t>Test Case id</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tc>
                  <a:txBody>
                    <a:bodyPr/>
                    <a:lstStyle/>
                    <a:p>
                      <a:pPr algn="just">
                        <a:lnSpc>
                          <a:spcPct val="107000"/>
                        </a:lnSpc>
                        <a:spcAft>
                          <a:spcPts val="800"/>
                        </a:spcAft>
                      </a:pPr>
                      <a:r>
                        <a:rPr lang="en-US" sz="1500">
                          <a:effectLst/>
                          <a:latin typeface="Times New Roman" panose="02020603050405020304" pitchFamily="18" charset="0"/>
                          <a:cs typeface="Times New Roman" panose="02020603050405020304" pitchFamily="18" charset="0"/>
                        </a:rPr>
                        <a:t>13</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extLst>
                  <a:ext uri="{0D108BD9-81ED-4DB2-BD59-A6C34878D82A}">
                    <a16:rowId xmlns:a16="http://schemas.microsoft.com/office/drawing/2014/main" val="2622811179"/>
                  </a:ext>
                </a:extLst>
              </a:tr>
              <a:tr h="240083">
                <a:tc>
                  <a:txBody>
                    <a:bodyPr/>
                    <a:lstStyle/>
                    <a:p>
                      <a:pPr algn="ctr">
                        <a:lnSpc>
                          <a:spcPct val="107000"/>
                        </a:lnSpc>
                        <a:spcAft>
                          <a:spcPts val="800"/>
                        </a:spcAft>
                      </a:pPr>
                      <a:r>
                        <a:rPr lang="en-US" sz="1500">
                          <a:effectLst/>
                          <a:latin typeface="Times New Roman" panose="02020603050405020304" pitchFamily="18" charset="0"/>
                          <a:cs typeface="Times New Roman" panose="02020603050405020304" pitchFamily="18" charset="0"/>
                        </a:rPr>
                        <a:t>Name</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tc>
                  <a:txBody>
                    <a:bodyPr/>
                    <a:lstStyle/>
                    <a:p>
                      <a:pPr algn="just">
                        <a:lnSpc>
                          <a:spcPct val="107000"/>
                        </a:lnSpc>
                        <a:spcAft>
                          <a:spcPts val="800"/>
                        </a:spcAft>
                      </a:pPr>
                      <a:r>
                        <a:rPr lang="en-US" sz="1500">
                          <a:effectLst/>
                          <a:latin typeface="Times New Roman" panose="02020603050405020304" pitchFamily="18" charset="0"/>
                          <a:cs typeface="Times New Roman" panose="02020603050405020304" pitchFamily="18" charset="0"/>
                        </a:rPr>
                        <a:t>Valid feedback page</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extLst>
                  <a:ext uri="{0D108BD9-81ED-4DB2-BD59-A6C34878D82A}">
                    <a16:rowId xmlns:a16="http://schemas.microsoft.com/office/drawing/2014/main" val="2284284054"/>
                  </a:ext>
                </a:extLst>
              </a:tr>
              <a:tr h="584120">
                <a:tc>
                  <a:txBody>
                    <a:bodyPr/>
                    <a:lstStyle/>
                    <a:p>
                      <a:pPr algn="ctr">
                        <a:lnSpc>
                          <a:spcPct val="107000"/>
                        </a:lnSpc>
                        <a:spcAft>
                          <a:spcPts val="800"/>
                        </a:spcAft>
                      </a:pPr>
                      <a:r>
                        <a:rPr lang="en-US" sz="1500">
                          <a:effectLst/>
                          <a:latin typeface="Times New Roman" panose="02020603050405020304" pitchFamily="18" charset="0"/>
                          <a:cs typeface="Times New Roman" panose="02020603050405020304" pitchFamily="18" charset="0"/>
                        </a:rPr>
                        <a:t>Description</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tc>
                  <a:txBody>
                    <a:bodyPr/>
                    <a:lstStyle/>
                    <a:p>
                      <a:pPr algn="just">
                        <a:lnSpc>
                          <a:spcPct val="107000"/>
                        </a:lnSpc>
                        <a:spcAft>
                          <a:spcPts val="800"/>
                        </a:spcAft>
                      </a:pPr>
                      <a:r>
                        <a:rPr lang="en-US" sz="1500">
                          <a:effectLst/>
                          <a:latin typeface="Times New Roman" panose="02020603050405020304" pitchFamily="18" charset="0"/>
                          <a:cs typeface="Times New Roman" panose="02020603050405020304" pitchFamily="18" charset="0"/>
                        </a:rPr>
                        <a:t>This test case will allow user to send reviews to doctor’s appointment system by fill-up feedback form.</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extLst>
                  <a:ext uri="{0D108BD9-81ED-4DB2-BD59-A6C34878D82A}">
                    <a16:rowId xmlns:a16="http://schemas.microsoft.com/office/drawing/2014/main" val="2998960827"/>
                  </a:ext>
                </a:extLst>
              </a:tr>
              <a:tr h="631766">
                <a:tc>
                  <a:txBody>
                    <a:bodyPr/>
                    <a:lstStyle/>
                    <a:p>
                      <a:pPr algn="ctr">
                        <a:lnSpc>
                          <a:spcPct val="107000"/>
                        </a:lnSpc>
                        <a:spcAft>
                          <a:spcPts val="800"/>
                        </a:spcAft>
                      </a:pPr>
                      <a:r>
                        <a:rPr lang="en-US" sz="1500">
                          <a:effectLst/>
                          <a:latin typeface="Times New Roman" panose="02020603050405020304" pitchFamily="18" charset="0"/>
                          <a:cs typeface="Times New Roman" panose="02020603050405020304" pitchFamily="18" charset="0"/>
                        </a:rPr>
                        <a:t>Input Data</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tc>
                  <a:txBody>
                    <a:bodyPr/>
                    <a:lstStyle/>
                    <a:p>
                      <a:pPr marL="342900" lvl="0" indent="-342900" algn="just">
                        <a:lnSpc>
                          <a:spcPct val="107000"/>
                        </a:lnSpc>
                        <a:buFont typeface="+mj-lt"/>
                        <a:buAutoNum type="arabicPeriod"/>
                      </a:pPr>
                      <a:r>
                        <a:rPr lang="en-US" sz="1500">
                          <a:effectLst/>
                          <a:latin typeface="Times New Roman" panose="02020603050405020304" pitchFamily="18" charset="0"/>
                          <a:cs typeface="Times New Roman" panose="02020603050405020304" pitchFamily="18" charset="0"/>
                        </a:rPr>
                        <a:t>Enter valid email address.</a:t>
                      </a:r>
                      <a:endParaRPr lang="en-IN" sz="1500">
                        <a:effectLst/>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US" sz="1500">
                          <a:effectLst/>
                          <a:latin typeface="Times New Roman" panose="02020603050405020304" pitchFamily="18" charset="0"/>
                          <a:cs typeface="Times New Roman" panose="02020603050405020304" pitchFamily="18" charset="0"/>
                        </a:rPr>
                        <a:t>Enter message.</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extLst>
                  <a:ext uri="{0D108BD9-81ED-4DB2-BD59-A6C34878D82A}">
                    <a16:rowId xmlns:a16="http://schemas.microsoft.com/office/drawing/2014/main" val="2688102897"/>
                  </a:ext>
                </a:extLst>
              </a:tr>
              <a:tr h="582381">
                <a:tc>
                  <a:txBody>
                    <a:bodyPr/>
                    <a:lstStyle/>
                    <a:p>
                      <a:pPr algn="ctr">
                        <a:lnSpc>
                          <a:spcPct val="107000"/>
                        </a:lnSpc>
                        <a:spcAft>
                          <a:spcPts val="800"/>
                        </a:spcAft>
                      </a:pPr>
                      <a:r>
                        <a:rPr lang="en-US" sz="1500">
                          <a:effectLst/>
                          <a:latin typeface="Times New Roman" panose="02020603050405020304" pitchFamily="18" charset="0"/>
                          <a:cs typeface="Times New Roman" panose="02020603050405020304" pitchFamily="18" charset="0"/>
                        </a:rPr>
                        <a:t>Test data</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tc>
                  <a:txBody>
                    <a:bodyPr/>
                    <a:lstStyle/>
                    <a:p>
                      <a:pPr marL="457200" algn="just">
                        <a:lnSpc>
                          <a:spcPct val="107000"/>
                        </a:lnSpc>
                      </a:pPr>
                      <a:r>
                        <a:rPr lang="en-US" sz="1500" u="sng">
                          <a:effectLst/>
                          <a:latin typeface="Times New Roman" panose="02020603050405020304" pitchFamily="18" charset="0"/>
                          <a:cs typeface="Times New Roman" panose="02020603050405020304" pitchFamily="18" charset="0"/>
                          <a:hlinkClick r:id="rId2"/>
                        </a:rPr>
                        <a:t>Email=abc@gmail.com</a:t>
                      </a:r>
                      <a:endParaRPr lang="en-IN" sz="1500">
                        <a:effectLst/>
                        <a:latin typeface="Times New Roman" panose="02020603050405020304" pitchFamily="18" charset="0"/>
                        <a:cs typeface="Times New Roman" panose="02020603050405020304" pitchFamily="18" charset="0"/>
                      </a:endParaRPr>
                    </a:p>
                    <a:p>
                      <a:pPr marL="457200" algn="just">
                        <a:lnSpc>
                          <a:spcPct val="107000"/>
                        </a:lnSpc>
                        <a:spcAft>
                          <a:spcPts val="800"/>
                        </a:spcAft>
                      </a:pPr>
                      <a:r>
                        <a:rPr lang="en-US" sz="1500">
                          <a:effectLst/>
                          <a:latin typeface="Times New Roman" panose="02020603050405020304" pitchFamily="18" charset="0"/>
                          <a:cs typeface="Times New Roman" panose="02020603050405020304" pitchFamily="18" charset="0"/>
                        </a:rPr>
                        <a:t>Feedback = your website is amazing.</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extLst>
                  <a:ext uri="{0D108BD9-81ED-4DB2-BD59-A6C34878D82A}">
                    <a16:rowId xmlns:a16="http://schemas.microsoft.com/office/drawing/2014/main" val="4065812487"/>
                  </a:ext>
                </a:extLst>
              </a:tr>
              <a:tr h="2608167">
                <a:tc>
                  <a:txBody>
                    <a:bodyPr/>
                    <a:lstStyle/>
                    <a:p>
                      <a:pPr algn="ctr">
                        <a:lnSpc>
                          <a:spcPct val="107000"/>
                        </a:lnSpc>
                        <a:spcAft>
                          <a:spcPts val="800"/>
                        </a:spcAft>
                      </a:pPr>
                      <a:r>
                        <a:rPr lang="en-US" sz="1500">
                          <a:effectLst/>
                          <a:latin typeface="Times New Roman" panose="02020603050405020304" pitchFamily="18" charset="0"/>
                          <a:cs typeface="Times New Roman" panose="02020603050405020304" pitchFamily="18" charset="0"/>
                        </a:rPr>
                        <a:t>Excepted Output</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tc>
                  <a:txBody>
                    <a:bodyPr/>
                    <a:lstStyle/>
                    <a:p>
                      <a:pPr marL="342900" lvl="0" indent="-342900" algn="just">
                        <a:lnSpc>
                          <a:spcPct val="107000"/>
                        </a:lnSpc>
                        <a:buFont typeface="Courier New" panose="02070309020205020404" pitchFamily="49" charset="0"/>
                        <a:buChar char="o"/>
                      </a:pPr>
                      <a:r>
                        <a:rPr lang="en-US" sz="1500">
                          <a:effectLst/>
                          <a:latin typeface="Times New Roman" panose="02020603050405020304" pitchFamily="18" charset="0"/>
                          <a:cs typeface="Times New Roman" panose="02020603050405020304" pitchFamily="18" charset="0"/>
                        </a:rPr>
                        <a:t>All fields are compulsory / require.</a:t>
                      </a:r>
                      <a:endParaRPr lang="en-IN" sz="15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500">
                          <a:effectLst/>
                          <a:latin typeface="Times New Roman" panose="02020603050405020304" pitchFamily="18" charset="0"/>
                          <a:cs typeface="Times New Roman" panose="02020603050405020304" pitchFamily="18" charset="0"/>
                        </a:rPr>
                        <a:t>Email should be match to valid email address e.g., </a:t>
                      </a:r>
                      <a:r>
                        <a:rPr lang="en-US" sz="1500" u="sng">
                          <a:effectLst/>
                          <a:latin typeface="Times New Roman" panose="02020603050405020304" pitchFamily="18" charset="0"/>
                          <a:cs typeface="Times New Roman" panose="02020603050405020304" pitchFamily="18" charset="0"/>
                          <a:hlinkClick r:id="rId3"/>
                        </a:rPr>
                        <a:t>abc@gmail.com</a:t>
                      </a:r>
                      <a:endParaRPr lang="en-IN" sz="15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500">
                          <a:effectLst/>
                          <a:latin typeface="Times New Roman" panose="02020603050405020304" pitchFamily="18" charset="0"/>
                          <a:cs typeface="Times New Roman" panose="02020603050405020304" pitchFamily="18" charset="0"/>
                        </a:rPr>
                        <a:t>Only registered user can send the feedback.</a:t>
                      </a:r>
                      <a:endParaRPr lang="en-IN" sz="15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500">
                          <a:effectLst/>
                          <a:latin typeface="Times New Roman" panose="02020603050405020304" pitchFamily="18" charset="0"/>
                          <a:cs typeface="Times New Roman" panose="02020603050405020304" pitchFamily="18" charset="0"/>
                        </a:rPr>
                        <a:t>If user not logged into the system feedback page not display.</a:t>
                      </a:r>
                      <a:endParaRPr lang="en-IN" sz="15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500">
                          <a:effectLst/>
                          <a:latin typeface="Times New Roman" panose="02020603050405020304" pitchFamily="18" charset="0"/>
                          <a:cs typeface="Times New Roman" panose="02020603050405020304" pitchFamily="18" charset="0"/>
                        </a:rPr>
                        <a:t>Enter fill up information and click to submit button it display message “thanks for your feedback”.</a:t>
                      </a:r>
                      <a:endParaRPr lang="en-IN" sz="15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500">
                          <a:effectLst/>
                          <a:latin typeface="Times New Roman" panose="02020603050405020304" pitchFamily="18" charset="0"/>
                          <a:cs typeface="Times New Roman" panose="02020603050405020304" pitchFamily="18" charset="0"/>
                        </a:rPr>
                        <a:t>If user feedback not submitted successfully it display message “There was an error”.  </a:t>
                      </a:r>
                      <a:endParaRPr lang="en-IN" sz="1500">
                        <a:effectLst/>
                        <a:latin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n-US" sz="1500">
                          <a:effectLst/>
                          <a:latin typeface="Times New Roman" panose="02020603050405020304" pitchFamily="18" charset="0"/>
                          <a:cs typeface="Times New Roman" panose="02020603050405020304" pitchFamily="18" charset="0"/>
                        </a:rPr>
                        <a:t>System database store information successfully also display in admin side.</a:t>
                      </a:r>
                      <a:endParaRPr lang="en-IN" sz="1500">
                        <a:effectLst/>
                        <a:latin typeface="Times New Roman" panose="02020603050405020304" pitchFamily="18" charset="0"/>
                        <a:cs typeface="Times New Roman" panose="02020603050405020304" pitchFamily="18" charset="0"/>
                      </a:endParaRPr>
                    </a:p>
                    <a:p>
                      <a:pPr marL="457200" algn="just">
                        <a:lnSpc>
                          <a:spcPct val="107000"/>
                        </a:lnSpc>
                        <a:spcAft>
                          <a:spcPts val="800"/>
                        </a:spcAft>
                      </a:pPr>
                      <a:r>
                        <a:rPr lang="en-US" sz="1500">
                          <a:effectLst/>
                          <a:latin typeface="Times New Roman" panose="02020603050405020304" pitchFamily="18" charset="0"/>
                          <a:cs typeface="Times New Roman" panose="02020603050405020304" pitchFamily="18" charset="0"/>
                        </a:rPr>
                        <a:t>  </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extLst>
                  <a:ext uri="{0D108BD9-81ED-4DB2-BD59-A6C34878D82A}">
                    <a16:rowId xmlns:a16="http://schemas.microsoft.com/office/drawing/2014/main" val="3338097847"/>
                  </a:ext>
                </a:extLst>
              </a:tr>
              <a:tr h="393773">
                <a:tc>
                  <a:txBody>
                    <a:bodyPr/>
                    <a:lstStyle/>
                    <a:p>
                      <a:pPr algn="ctr">
                        <a:lnSpc>
                          <a:spcPct val="107000"/>
                        </a:lnSpc>
                        <a:spcAft>
                          <a:spcPts val="800"/>
                        </a:spcAft>
                      </a:pPr>
                      <a:r>
                        <a:rPr lang="en-US" sz="1500">
                          <a:effectLst/>
                          <a:latin typeface="Times New Roman" panose="02020603050405020304" pitchFamily="18" charset="0"/>
                          <a:cs typeface="Times New Roman" panose="02020603050405020304" pitchFamily="18" charset="0"/>
                        </a:rPr>
                        <a:t>Actual Output</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tc>
                  <a:txBody>
                    <a:bodyPr/>
                    <a:lstStyle/>
                    <a:p>
                      <a:pPr algn="just">
                        <a:lnSpc>
                          <a:spcPct val="107000"/>
                        </a:lnSpc>
                        <a:spcAft>
                          <a:spcPts val="800"/>
                        </a:spcAft>
                      </a:pPr>
                      <a:r>
                        <a:rPr lang="en-US" sz="1500">
                          <a:effectLst/>
                          <a:latin typeface="Times New Roman" panose="02020603050405020304" pitchFamily="18" charset="0"/>
                          <a:cs typeface="Times New Roman" panose="02020603050405020304" pitchFamily="18" charset="0"/>
                        </a:rPr>
                        <a:t>As expected. </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extLst>
                  <a:ext uri="{0D108BD9-81ED-4DB2-BD59-A6C34878D82A}">
                    <a16:rowId xmlns:a16="http://schemas.microsoft.com/office/drawing/2014/main" val="679465840"/>
                  </a:ext>
                </a:extLst>
              </a:tr>
              <a:tr h="347131">
                <a:tc>
                  <a:txBody>
                    <a:bodyPr/>
                    <a:lstStyle/>
                    <a:p>
                      <a:pPr algn="ctr">
                        <a:lnSpc>
                          <a:spcPct val="107000"/>
                        </a:lnSpc>
                        <a:spcAft>
                          <a:spcPts val="800"/>
                        </a:spcAft>
                      </a:pPr>
                      <a:r>
                        <a:rPr lang="en-US" sz="1500">
                          <a:effectLst/>
                          <a:latin typeface="Times New Roman" panose="02020603050405020304" pitchFamily="18" charset="0"/>
                          <a:cs typeface="Times New Roman" panose="02020603050405020304" pitchFamily="18" charset="0"/>
                        </a:rPr>
                        <a:t>Pass/Fail</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tc>
                  <a:txBody>
                    <a:bodyPr/>
                    <a:lstStyle/>
                    <a:p>
                      <a:pPr algn="just">
                        <a:lnSpc>
                          <a:spcPct val="107000"/>
                        </a:lnSpc>
                        <a:spcAft>
                          <a:spcPts val="800"/>
                        </a:spcAft>
                      </a:pPr>
                      <a:r>
                        <a:rPr lang="en-US" sz="1500" dirty="0">
                          <a:effectLst/>
                          <a:latin typeface="Times New Roman" panose="02020603050405020304" pitchFamily="18" charset="0"/>
                          <a:cs typeface="Times New Roman" panose="02020603050405020304" pitchFamily="18" charset="0"/>
                        </a:rPr>
                        <a:t>PASS</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901" marR="37901" marT="0" marB="0"/>
                </a:tc>
                <a:extLst>
                  <a:ext uri="{0D108BD9-81ED-4DB2-BD59-A6C34878D82A}">
                    <a16:rowId xmlns:a16="http://schemas.microsoft.com/office/drawing/2014/main" val="957328322"/>
                  </a:ext>
                </a:extLst>
              </a:tr>
            </a:tbl>
          </a:graphicData>
        </a:graphic>
      </p:graphicFrame>
    </p:spTree>
    <p:extLst>
      <p:ext uri="{BB962C8B-B14F-4D97-AF65-F5344CB8AC3E}">
        <p14:creationId xmlns:p14="http://schemas.microsoft.com/office/powerpoint/2010/main" val="3491962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F96293-7DD8-6E25-6BBD-182A4F294815}"/>
              </a:ext>
            </a:extLst>
          </p:cNvPr>
          <p:cNvSpPr txBox="1"/>
          <p:nvPr/>
        </p:nvSpPr>
        <p:spPr>
          <a:xfrm>
            <a:off x="1667433" y="398417"/>
            <a:ext cx="21997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TEST CASE  : - 14</a:t>
            </a:r>
            <a:endParaRPr lang="en-IN" sz="20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E1E6D89D-8E7C-9303-CC37-EBE0083050D4}"/>
              </a:ext>
            </a:extLst>
          </p:cNvPr>
          <p:cNvGraphicFramePr>
            <a:graphicFrameLocks noGrp="1"/>
          </p:cNvGraphicFramePr>
          <p:nvPr>
            <p:extLst>
              <p:ext uri="{D42A27DB-BD31-4B8C-83A1-F6EECF244321}">
                <p14:modId xmlns:p14="http://schemas.microsoft.com/office/powerpoint/2010/main" val="1604684127"/>
              </p:ext>
            </p:extLst>
          </p:nvPr>
        </p:nvGraphicFramePr>
        <p:xfrm>
          <a:off x="4222901" y="466724"/>
          <a:ext cx="7197573" cy="5890234"/>
        </p:xfrm>
        <a:graphic>
          <a:graphicData uri="http://schemas.openxmlformats.org/drawingml/2006/table">
            <a:tbl>
              <a:tblPr firstRow="1" firstCol="1" bandRow="1">
                <a:tableStyleId>{5C22544A-7EE6-4342-B048-85BDC9FD1C3A}</a:tableStyleId>
              </a:tblPr>
              <a:tblGrid>
                <a:gridCol w="1596874">
                  <a:extLst>
                    <a:ext uri="{9D8B030D-6E8A-4147-A177-3AD203B41FA5}">
                      <a16:colId xmlns:a16="http://schemas.microsoft.com/office/drawing/2014/main" val="3906008572"/>
                    </a:ext>
                  </a:extLst>
                </a:gridCol>
                <a:gridCol w="5600699">
                  <a:extLst>
                    <a:ext uri="{9D8B030D-6E8A-4147-A177-3AD203B41FA5}">
                      <a16:colId xmlns:a16="http://schemas.microsoft.com/office/drawing/2014/main" val="3495891510"/>
                    </a:ext>
                  </a:extLst>
                </a:gridCol>
              </a:tblGrid>
              <a:tr h="808402">
                <a:tc>
                  <a:txBody>
                    <a:bodyPr/>
                    <a:lstStyle/>
                    <a:p>
                      <a:pPr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Case id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tc>
                  <a:txBody>
                    <a:bodyPr/>
                    <a:lstStyle/>
                    <a:p>
                      <a:pPr>
                        <a:lnSpc>
                          <a:spcPct val="107000"/>
                        </a:lnSpc>
                        <a:spcAft>
                          <a:spcPts val="800"/>
                        </a:spcAft>
                      </a:pPr>
                      <a:r>
                        <a:rPr lang="en-US" sz="1800">
                          <a:effectLst/>
                          <a:latin typeface="Times New Roman" panose="02020603050405020304" pitchFamily="18" charset="0"/>
                          <a:cs typeface="Times New Roman" panose="02020603050405020304" pitchFamily="18" charset="0"/>
                        </a:rPr>
                        <a:t>14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extLst>
                  <a:ext uri="{0D108BD9-81ED-4DB2-BD59-A6C34878D82A}">
                    <a16:rowId xmlns:a16="http://schemas.microsoft.com/office/drawing/2014/main" val="2714848367"/>
                  </a:ext>
                </a:extLst>
              </a:tr>
              <a:tr h="530567">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Name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tc>
                  <a:txBody>
                    <a:bodyPr/>
                    <a:lstStyle/>
                    <a:p>
                      <a:pPr algn="just">
                        <a:lnSpc>
                          <a:spcPct val="107000"/>
                        </a:lnSpc>
                        <a:spcAft>
                          <a:spcPts val="800"/>
                        </a:spcAft>
                      </a:pPr>
                      <a:r>
                        <a:rPr lang="en-US" sz="1800">
                          <a:effectLst/>
                          <a:latin typeface="Times New Roman" panose="02020603050405020304" pitchFamily="18" charset="0"/>
                          <a:cs typeface="Times New Roman" panose="02020603050405020304" pitchFamily="18" charset="0"/>
                        </a:rPr>
                        <a:t>Valid Logout from doctor’s appointment System Backend.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extLst>
                  <a:ext uri="{0D108BD9-81ED-4DB2-BD59-A6C34878D82A}">
                    <a16:rowId xmlns:a16="http://schemas.microsoft.com/office/drawing/2014/main" val="1152104308"/>
                  </a:ext>
                </a:extLst>
              </a:tr>
              <a:tr h="929576">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Description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tc>
                  <a:txBody>
                    <a:bodyPr/>
                    <a:lstStyle/>
                    <a:p>
                      <a:pPr marL="36195" algn="just">
                        <a:lnSpc>
                          <a:spcPct val="107000"/>
                        </a:lnSpc>
                        <a:spcAft>
                          <a:spcPts val="800"/>
                        </a:spcAft>
                      </a:pPr>
                      <a:r>
                        <a:rPr lang="en-US" sz="1800">
                          <a:effectLst/>
                          <a:latin typeface="Times New Roman" panose="02020603050405020304" pitchFamily="18" charset="0"/>
                          <a:cs typeface="Times New Roman" panose="02020603050405020304" pitchFamily="18" charset="0"/>
                        </a:rPr>
                        <a:t>This case will allow End user/patient and doctor to sign-out/log-out from doctor’s appointment backend system.</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extLst>
                  <a:ext uri="{0D108BD9-81ED-4DB2-BD59-A6C34878D82A}">
                    <a16:rowId xmlns:a16="http://schemas.microsoft.com/office/drawing/2014/main" val="560253397"/>
                  </a:ext>
                </a:extLst>
              </a:tr>
              <a:tr h="688094">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Input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tc>
                  <a:txBody>
                    <a:bodyPr/>
                    <a:lstStyle/>
                    <a:p>
                      <a:pPr marL="36195" algn="just">
                        <a:lnSpc>
                          <a:spcPct val="106000"/>
                        </a:lnSpc>
                        <a:spcAft>
                          <a:spcPts val="800"/>
                        </a:spcAft>
                      </a:pPr>
                      <a:r>
                        <a:rPr lang="en-US" sz="1800">
                          <a:effectLst/>
                          <a:latin typeface="Times New Roman" panose="02020603050405020304" pitchFamily="18" charset="0"/>
                          <a:cs typeface="Times New Roman" panose="02020603050405020304" pitchFamily="18" charset="0"/>
                        </a:rPr>
                        <a:t>1. go to the top right side and click on username.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extLst>
                  <a:ext uri="{0D108BD9-81ED-4DB2-BD59-A6C34878D82A}">
                    <a16:rowId xmlns:a16="http://schemas.microsoft.com/office/drawing/2014/main" val="2786758852"/>
                  </a:ext>
                </a:extLst>
              </a:tr>
              <a:tr h="528837">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Test data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tc>
                  <a:txBody>
                    <a:bodyPr/>
                    <a:lstStyle/>
                    <a:p>
                      <a:pPr algn="just">
                        <a:lnSpc>
                          <a:spcPct val="106000"/>
                        </a:lnSpc>
                        <a:spcAft>
                          <a:spcPts val="800"/>
                        </a:spcAft>
                      </a:pPr>
                      <a:r>
                        <a:rPr lang="en-US" sz="1800" dirty="0">
                          <a:effectLst/>
                          <a:latin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extLst>
                  <a:ext uri="{0D108BD9-81ED-4DB2-BD59-A6C34878D82A}">
                    <a16:rowId xmlns:a16="http://schemas.microsoft.com/office/drawing/2014/main" val="4228261979"/>
                  </a:ext>
                </a:extLst>
              </a:tr>
              <a:tr h="1283576">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Excepted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tc>
                  <a:txBody>
                    <a:bodyPr/>
                    <a:lstStyle/>
                    <a:p>
                      <a:pPr marL="342900" lvl="0" indent="-342900" algn="just">
                        <a:lnSpc>
                          <a:spcPct val="107000"/>
                        </a:lnSpc>
                        <a:spcAft>
                          <a:spcPts val="800"/>
                        </a:spcAft>
                        <a:buFont typeface="Courier New" panose="02070309020205020404" pitchFamily="49" charset="0"/>
                        <a:buChar char="o"/>
                      </a:pPr>
                      <a:r>
                        <a:rPr lang="en-US" sz="1800">
                          <a:effectLst/>
                          <a:latin typeface="Times New Roman" panose="02020603050405020304" pitchFamily="18" charset="0"/>
                          <a:cs typeface="Times New Roman" panose="02020603050405020304" pitchFamily="18" charset="0"/>
                        </a:rPr>
                        <a:t>End user/patient and doctor click on top right side it will logout to system and display only home, doctors, about, admin and login page.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extLst>
                  <a:ext uri="{0D108BD9-81ED-4DB2-BD59-A6C34878D82A}">
                    <a16:rowId xmlns:a16="http://schemas.microsoft.com/office/drawing/2014/main" val="2394289287"/>
                  </a:ext>
                </a:extLst>
              </a:tr>
              <a:tr h="553936">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Actual Output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tc>
                  <a:txBody>
                    <a:bodyPr/>
                    <a:lstStyle/>
                    <a:p>
                      <a:pPr algn="just">
                        <a:lnSpc>
                          <a:spcPct val="107000"/>
                        </a:lnSpc>
                        <a:spcAft>
                          <a:spcPts val="800"/>
                        </a:spcAft>
                      </a:pPr>
                      <a:r>
                        <a:rPr lang="en-US" sz="1800">
                          <a:effectLst/>
                          <a:latin typeface="Times New Roman" panose="02020603050405020304" pitchFamily="18" charset="0"/>
                          <a:cs typeface="Times New Roman" panose="02020603050405020304" pitchFamily="18" charset="0"/>
                        </a:rPr>
                        <a:t>System allows to End user/patient and doctor can logout his profile.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extLst>
                  <a:ext uri="{0D108BD9-81ED-4DB2-BD59-A6C34878D82A}">
                    <a16:rowId xmlns:a16="http://schemas.microsoft.com/office/drawing/2014/main" val="283453722"/>
                  </a:ext>
                </a:extLst>
              </a:tr>
              <a:tr h="553936">
                <a:tc>
                  <a:txBody>
                    <a:bodyPr/>
                    <a:lstStyle/>
                    <a:p>
                      <a:pPr marL="36195" algn="ctr">
                        <a:lnSpc>
                          <a:spcPct val="107000"/>
                        </a:lnSpc>
                        <a:spcAft>
                          <a:spcPts val="800"/>
                        </a:spcAft>
                      </a:pPr>
                      <a:r>
                        <a:rPr lang="en-US" sz="1800">
                          <a:effectLst/>
                          <a:latin typeface="Times New Roman" panose="02020603050405020304" pitchFamily="18" charset="0"/>
                          <a:cs typeface="Times New Roman" panose="02020603050405020304" pitchFamily="18" charset="0"/>
                        </a:rPr>
                        <a:t>Pass/Fail</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tc>
                  <a:txBody>
                    <a:bodyPr/>
                    <a:lstStyle/>
                    <a:p>
                      <a:pPr marL="36195"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PASS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9693" marR="49693" marT="0" marB="0"/>
                </a:tc>
                <a:extLst>
                  <a:ext uri="{0D108BD9-81ED-4DB2-BD59-A6C34878D82A}">
                    <a16:rowId xmlns:a16="http://schemas.microsoft.com/office/drawing/2014/main" val="450853062"/>
                  </a:ext>
                </a:extLst>
              </a:tr>
            </a:tbl>
          </a:graphicData>
        </a:graphic>
      </p:graphicFrame>
    </p:spTree>
    <p:extLst>
      <p:ext uri="{BB962C8B-B14F-4D97-AF65-F5344CB8AC3E}">
        <p14:creationId xmlns:p14="http://schemas.microsoft.com/office/powerpoint/2010/main" val="3801811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D473-616F-613E-B502-14A41C246F79}"/>
              </a:ext>
            </a:extLst>
          </p:cNvPr>
          <p:cNvSpPr txBox="1">
            <a:spLocks/>
          </p:cNvSpPr>
          <p:nvPr/>
        </p:nvSpPr>
        <p:spPr>
          <a:xfrm>
            <a:off x="1848035" y="640978"/>
            <a:ext cx="8911687" cy="725296"/>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dirty="0">
                <a:solidFill>
                  <a:schemeClr val="accent1">
                    <a:lumMod val="50000"/>
                  </a:schemeClr>
                </a:solidFill>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B9B1CAAF-EC97-6B9D-2F42-822D2D871FA9}"/>
              </a:ext>
            </a:extLst>
          </p:cNvPr>
          <p:cNvSpPr txBox="1"/>
          <p:nvPr/>
        </p:nvSpPr>
        <p:spPr>
          <a:xfrm>
            <a:off x="2558697" y="2163386"/>
            <a:ext cx="8614128" cy="4135812"/>
          </a:xfrm>
          <a:prstGeom prst="rect">
            <a:avLst/>
          </a:prstGeom>
          <a:noFill/>
        </p:spPr>
        <p:txBody>
          <a:bodyPr wrap="square">
            <a:spAutoFit/>
          </a:bodyPr>
          <a:lstStyle/>
          <a:p>
            <a:pPr marL="342900" lvl="0" indent="-342900" algn="just">
              <a:buClr>
                <a:srgbClr val="000000"/>
              </a:buClr>
              <a:buFont typeface="Wingdings" panose="05000000000000000000" pitchFamily="2"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Doctor and patient appointment system is a very exciting topic to work. After going through the work, we faced many challenging tasks. Day by day healthcare system become an important part of our society. So, we have decided to build this system. </a:t>
            </a:r>
          </a:p>
          <a:p>
            <a:pPr algn="just"/>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buClr>
                <a:srgbClr val="000000"/>
              </a:buClr>
              <a:buFont typeface="Wingdings" panose="05000000000000000000" pitchFamily="2"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researched so many systems that showed us the direction how to develop our system. We interact with the people that what type of problem they facing. They were very happy to take this system as it is given them some relief in modern age. </a:t>
            </a:r>
          </a:p>
          <a:p>
            <a:pPr algn="just"/>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07000"/>
              </a:lnSpc>
              <a:spcAft>
                <a:spcPts val="800"/>
              </a:spcAft>
              <a:buClr>
                <a:srgbClr val="000000"/>
              </a:buClr>
              <a:buFont typeface="Wingdings" panose="05000000000000000000" pitchFamily="2" charset="2"/>
              <a:buChar char=""/>
              <a:tabLst>
                <a:tab pos="1783715"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Despite everything we achieved, we faced many challenges to finish this project. After all it’s an online web-based system so in real life both doctor and patient need to follow the using rules otherwise its goal will be failed.</a:t>
            </a:r>
          </a:p>
        </p:txBody>
      </p:sp>
    </p:spTree>
    <p:extLst>
      <p:ext uri="{BB962C8B-B14F-4D97-AF65-F5344CB8AC3E}">
        <p14:creationId xmlns:p14="http://schemas.microsoft.com/office/powerpoint/2010/main" val="3492927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C84C-E67E-F45D-56B9-8D8D43785AAA}"/>
              </a:ext>
            </a:extLst>
          </p:cNvPr>
          <p:cNvSpPr txBox="1">
            <a:spLocks/>
          </p:cNvSpPr>
          <p:nvPr/>
        </p:nvSpPr>
        <p:spPr>
          <a:xfrm>
            <a:off x="1848035" y="640978"/>
            <a:ext cx="8911687" cy="725296"/>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dirty="0">
                <a:solidFill>
                  <a:schemeClr val="accent1">
                    <a:lumMod val="50000"/>
                  </a:schemeClr>
                </a:solidFill>
                <a:latin typeface="Times New Roman" panose="02020603050405020304" pitchFamily="18" charset="0"/>
                <a:cs typeface="Times New Roman" panose="02020603050405020304" pitchFamily="18" charset="0"/>
              </a:rPr>
              <a:t>FUTURE SCOPE</a:t>
            </a:r>
          </a:p>
        </p:txBody>
      </p:sp>
      <p:sp>
        <p:nvSpPr>
          <p:cNvPr id="4" name="TextBox 3">
            <a:extLst>
              <a:ext uri="{FF2B5EF4-FFF2-40B4-BE49-F238E27FC236}">
                <a16:creationId xmlns:a16="http://schemas.microsoft.com/office/drawing/2014/main" id="{637FCF86-07EE-BBB7-DF27-3BE022A57BF1}"/>
              </a:ext>
            </a:extLst>
          </p:cNvPr>
          <p:cNvSpPr txBox="1"/>
          <p:nvPr/>
        </p:nvSpPr>
        <p:spPr>
          <a:xfrm>
            <a:off x="2038350" y="1855530"/>
            <a:ext cx="9105900" cy="3876318"/>
          </a:xfrm>
          <a:prstGeom prst="rect">
            <a:avLst/>
          </a:prstGeom>
          <a:noFill/>
        </p:spPr>
        <p:txBody>
          <a:bodyPr wrap="square">
            <a:spAutoFit/>
          </a:bodyPr>
          <a:lstStyle/>
          <a:p>
            <a:pPr marL="342900" lvl="0" indent="-342900" algn="just">
              <a:lnSpc>
                <a:spcPct val="107000"/>
              </a:lnSpc>
              <a:spcBef>
                <a:spcPts val="600"/>
              </a:spcBef>
              <a:spcAft>
                <a:spcPts val="800"/>
              </a:spcAft>
              <a:buFont typeface="Wingdings" panose="05000000000000000000" pitchFamily="2" charset="2"/>
              <a:buChar char=""/>
              <a:tabLst>
                <a:tab pos="178371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the future we will update into android application. So, doctors and user no need to visit website.</a:t>
            </a:r>
          </a:p>
          <a:p>
            <a:pPr marL="342900" indent="-342900" algn="just">
              <a:lnSpc>
                <a:spcPct val="107000"/>
              </a:lnSpc>
              <a:spcBef>
                <a:spcPts val="600"/>
              </a:spcBef>
              <a:spcAft>
                <a:spcPts val="800"/>
              </a:spcAft>
              <a:buFont typeface="Wingdings" panose="05000000000000000000" pitchFamily="2" charset="2"/>
              <a:buChar char=""/>
              <a:tabLst>
                <a:tab pos="1783715" algn="l"/>
              </a:tabLst>
            </a:pPr>
            <a:r>
              <a:rPr lang="en-IN"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It also helps in current all works relative to Doctor Appointment System. It will be also reduced the cost of collecting the management &amp; collection procedure will go on smoothly.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Bef>
                <a:spcPts val="600"/>
              </a:spcBef>
              <a:spcAft>
                <a:spcPts val="800"/>
              </a:spcAft>
              <a:buFont typeface="Wingdings" panose="05000000000000000000" pitchFamily="2" charset="2"/>
              <a:buChar char=""/>
              <a:tabLst>
                <a:tab pos="178371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could be a revolutionary web application that may help bonding between doctor and patient. We believe we can make this system more advanced in future. Advance features and User interface will be updated in future. Our system is already user friendly but we will try to make this system more user friendly in future.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Bef>
                <a:spcPts val="600"/>
              </a:spcBef>
              <a:spcAft>
                <a:spcPts val="800"/>
              </a:spcAft>
              <a:buFont typeface="Wingdings" panose="05000000000000000000" pitchFamily="2" charset="2"/>
              <a:buChar char=""/>
              <a:tabLst>
                <a:tab pos="1783715" algn="l"/>
              </a:tabLs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When we look into the point of doctor appointment system development, cost-effectiveness and safety is the first that comes to mind. Using such an website, patients can reduce the number of hospital visits through remote interaction.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1578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9C21-E606-D89B-A743-6ACF5FADDB2D}"/>
              </a:ext>
            </a:extLst>
          </p:cNvPr>
          <p:cNvSpPr txBox="1">
            <a:spLocks/>
          </p:cNvSpPr>
          <p:nvPr/>
        </p:nvSpPr>
        <p:spPr>
          <a:xfrm>
            <a:off x="1848035" y="640978"/>
            <a:ext cx="8911687" cy="725296"/>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dirty="0">
                <a:solidFill>
                  <a:schemeClr val="accent1">
                    <a:lumMod val="50000"/>
                  </a:schemeClr>
                </a:solidFill>
                <a:latin typeface="Times New Roman" panose="02020603050405020304" pitchFamily="18" charset="0"/>
                <a:cs typeface="Times New Roman" panose="02020603050405020304" pitchFamily="18" charset="0"/>
              </a:rPr>
              <a:t>LIMITATION OF SYSTEM</a:t>
            </a:r>
          </a:p>
        </p:txBody>
      </p:sp>
      <p:sp>
        <p:nvSpPr>
          <p:cNvPr id="4" name="TextBox 3">
            <a:extLst>
              <a:ext uri="{FF2B5EF4-FFF2-40B4-BE49-F238E27FC236}">
                <a16:creationId xmlns:a16="http://schemas.microsoft.com/office/drawing/2014/main" id="{2F26642B-7990-BAFE-A377-CAB956188897}"/>
              </a:ext>
            </a:extLst>
          </p:cNvPr>
          <p:cNvSpPr txBox="1"/>
          <p:nvPr/>
        </p:nvSpPr>
        <p:spPr>
          <a:xfrm>
            <a:off x="2511072" y="1835438"/>
            <a:ext cx="8911687" cy="4044762"/>
          </a:xfrm>
          <a:prstGeom prst="rect">
            <a:avLst/>
          </a:prstGeom>
          <a:noFill/>
        </p:spPr>
        <p:txBody>
          <a:bodyPr wrap="square">
            <a:spAutoFit/>
          </a:bodyPr>
          <a:lstStyle/>
          <a:p>
            <a:pPr marL="342900" lvl="0" indent="-342900" algn="just">
              <a:lnSpc>
                <a:spcPct val="107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Present system carries certain drawbacks and limitations as listed below: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IN" dirty="0">
                <a:effectLst/>
                <a:latin typeface="Times New Roman" panose="02020603050405020304" pitchFamily="18" charset="0"/>
                <a:ea typeface="Calibri" panose="020F0502020204030204" pitchFamily="34" charset="0"/>
                <a:cs typeface="Times New Roman" panose="02020603050405020304" pitchFamily="18" charset="0"/>
              </a:rPr>
              <a:t>Current system provides only multiple choices but single correct answer selection. Faculty may wish to provide multiple choices multiple selection responses.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IN" dirty="0">
                <a:effectLst/>
                <a:latin typeface="Times New Roman" panose="02020603050405020304" pitchFamily="18" charset="0"/>
                <a:ea typeface="Calibri" panose="020F0502020204030204" pitchFamily="34" charset="0"/>
                <a:cs typeface="Times New Roman" panose="02020603050405020304" pitchFamily="18" charset="0"/>
              </a:rPr>
              <a:t>In case questions and/or answers need to being graphics, current system has no provision.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IN" dirty="0">
                <a:effectLst/>
                <a:latin typeface="Times New Roman" panose="02020603050405020304" pitchFamily="18" charset="0"/>
                <a:ea typeface="Calibri" panose="020F0502020204030204" pitchFamily="34" charset="0"/>
                <a:cs typeface="Times New Roman" panose="02020603050405020304" pitchFamily="18" charset="0"/>
              </a:rPr>
              <a:t>Unregistered users cannot answer test, they must belong to some group. This is a drawback in case the faculty wants anyone even anonymous users to answer the test.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IN" dirty="0">
                <a:effectLst/>
                <a:latin typeface="Times New Roman" panose="02020603050405020304" pitchFamily="18" charset="0"/>
                <a:ea typeface="Calibri" panose="020F0502020204030204" pitchFamily="34" charset="0"/>
                <a:cs typeface="Times New Roman" panose="02020603050405020304" pitchFamily="18" charset="0"/>
              </a:rPr>
              <a:t>Top score could be displayed on the home page; but this could be easily implemented while programming the home page.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IN" dirty="0">
                <a:effectLst/>
                <a:latin typeface="Times New Roman" panose="02020603050405020304" pitchFamily="18" charset="0"/>
                <a:ea typeface="Calibri" panose="020F0502020204030204" pitchFamily="34" charset="0"/>
                <a:cs typeface="Times New Roman" panose="02020603050405020304" pitchFamily="18" charset="0"/>
              </a:rPr>
              <a:t>Security logs though not implemented in this system would be well available through the respective database management system and web server software.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7610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A5B-C881-8675-F661-CADA89134B8C}"/>
              </a:ext>
            </a:extLst>
          </p:cNvPr>
          <p:cNvSpPr txBox="1">
            <a:spLocks/>
          </p:cNvSpPr>
          <p:nvPr/>
        </p:nvSpPr>
        <p:spPr>
          <a:xfrm>
            <a:off x="1848035" y="640978"/>
            <a:ext cx="8911687" cy="725296"/>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dirty="0">
                <a:solidFill>
                  <a:schemeClr val="accent1">
                    <a:lumMod val="50000"/>
                  </a:schemeClr>
                </a:solidFill>
                <a:latin typeface="Times New Roman" panose="02020603050405020304" pitchFamily="18" charset="0"/>
                <a:cs typeface="Times New Roman" panose="02020603050405020304" pitchFamily="18" charset="0"/>
              </a:rPr>
              <a:t>BIBLIOGRAPHY</a:t>
            </a:r>
          </a:p>
        </p:txBody>
      </p:sp>
      <p:sp>
        <p:nvSpPr>
          <p:cNvPr id="4" name="TextBox 3">
            <a:extLst>
              <a:ext uri="{FF2B5EF4-FFF2-40B4-BE49-F238E27FC236}">
                <a16:creationId xmlns:a16="http://schemas.microsoft.com/office/drawing/2014/main" id="{1E4D85DA-4493-1379-0F22-02E24F76DC02}"/>
              </a:ext>
            </a:extLst>
          </p:cNvPr>
          <p:cNvSpPr txBox="1"/>
          <p:nvPr/>
        </p:nvSpPr>
        <p:spPr>
          <a:xfrm>
            <a:off x="3048000" y="2163782"/>
            <a:ext cx="7791450" cy="3239798"/>
          </a:xfrm>
          <a:prstGeom prst="rect">
            <a:avLst/>
          </a:prstGeom>
          <a:noFill/>
        </p:spPr>
        <p:txBody>
          <a:bodyPr wrap="square">
            <a:spAutoFit/>
          </a:bodyPr>
          <a:lstStyle/>
          <a:p>
            <a:pPr marL="342900" lvl="0" indent="-342900" algn="just">
              <a:lnSpc>
                <a:spcPct val="107000"/>
              </a:lnSpc>
              <a:spcAft>
                <a:spcPts val="800"/>
              </a:spcAft>
              <a:buFont typeface="Symbol" panose="05050102010706020507" pitchFamily="18" charset="2"/>
              <a:buBlip>
                <a:blip r:embed="rId2"/>
              </a:buBlip>
            </a:pPr>
            <a:r>
              <a:rPr lang="en-IN" sz="2500" b="1" dirty="0">
                <a:effectLst/>
                <a:latin typeface="Times New Roman" panose="02020603050405020304" pitchFamily="18" charset="0"/>
                <a:ea typeface="Calibri" panose="020F0502020204030204" pitchFamily="34" charset="0"/>
                <a:cs typeface="Times New Roman" panose="02020603050405020304" pitchFamily="18" charset="0"/>
              </a:rPr>
              <a:t>Visited Web Links: -</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5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IN" sz="2500" u="sng"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http://www.google.com/</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IN" sz="2500" u="sng"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https://www.youtube.com/</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IN" sz="2500" u="sng"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https://www.w3school.com/</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IN" sz="2500" u="sng"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https://www.tutorialspoint.com/</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578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63792-2E23-4706-BCF6-FE663FFD59C3}"/>
              </a:ext>
            </a:extLst>
          </p:cNvPr>
          <p:cNvSpPr>
            <a:spLocks noGrp="1"/>
          </p:cNvSpPr>
          <p:nvPr>
            <p:ph type="title"/>
          </p:nvPr>
        </p:nvSpPr>
        <p:spPr>
          <a:xfrm>
            <a:off x="2348367" y="733320"/>
            <a:ext cx="8911687" cy="982748"/>
          </a:xfrm>
        </p:spPr>
        <p:txBody>
          <a:bodyPr>
            <a:normAutofit/>
          </a:bodyPr>
          <a:lstStyle/>
          <a:p>
            <a:pPr algn="ctr"/>
            <a:r>
              <a:rPr lang="en-US" sz="4800" dirty="0">
                <a:solidFill>
                  <a:schemeClr val="accent2">
                    <a:lumMod val="50000"/>
                  </a:schemeClr>
                </a:solidFill>
                <a:latin typeface="Times New Roman" pitchFamily="18" charset="0"/>
                <a:cs typeface="Times New Roman" pitchFamily="18" charset="0"/>
              </a:rPr>
              <a:t>PLANNING &amp; SCHEDULING</a:t>
            </a:r>
            <a:endParaRPr lang="en-IN" sz="4800" dirty="0">
              <a:solidFill>
                <a:schemeClr val="accent2">
                  <a:lumMod val="50000"/>
                </a:schemeClr>
              </a:solidFill>
            </a:endParaRPr>
          </a:p>
        </p:txBody>
      </p:sp>
      <p:graphicFrame>
        <p:nvGraphicFramePr>
          <p:cNvPr id="9" name="Table 9">
            <a:extLst>
              <a:ext uri="{FF2B5EF4-FFF2-40B4-BE49-F238E27FC236}">
                <a16:creationId xmlns:a16="http://schemas.microsoft.com/office/drawing/2014/main" id="{2A1A4A7F-8EFF-1C44-BDDE-26A2A138CC3A}"/>
              </a:ext>
            </a:extLst>
          </p:cNvPr>
          <p:cNvGraphicFramePr>
            <a:graphicFrameLocks noGrp="1"/>
          </p:cNvGraphicFramePr>
          <p:nvPr>
            <p:extLst>
              <p:ext uri="{D42A27DB-BD31-4B8C-83A1-F6EECF244321}">
                <p14:modId xmlns:p14="http://schemas.microsoft.com/office/powerpoint/2010/main" val="513921463"/>
              </p:ext>
            </p:extLst>
          </p:nvPr>
        </p:nvGraphicFramePr>
        <p:xfrm>
          <a:off x="2740211" y="2625291"/>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96645971"/>
                    </a:ext>
                  </a:extLst>
                </a:gridCol>
                <a:gridCol w="4064000">
                  <a:extLst>
                    <a:ext uri="{9D8B030D-6E8A-4147-A177-3AD203B41FA5}">
                      <a16:colId xmlns:a16="http://schemas.microsoft.com/office/drawing/2014/main" val="2570088297"/>
                    </a:ext>
                  </a:extLst>
                </a:gridCol>
              </a:tblGrid>
              <a:tr h="370840">
                <a:tc>
                  <a:txBody>
                    <a:bodyPr/>
                    <a:lstStyle/>
                    <a:p>
                      <a:r>
                        <a:rPr lang="en-IN" u="sng" dirty="0"/>
                        <a:t>ACTIVITY</a:t>
                      </a:r>
                    </a:p>
                  </a:txBody>
                  <a:tcPr/>
                </a:tc>
                <a:tc>
                  <a:txBody>
                    <a:bodyPr/>
                    <a:lstStyle/>
                    <a:p>
                      <a:r>
                        <a:rPr lang="en-IN" u="sng" dirty="0"/>
                        <a:t>TIME DURATION</a:t>
                      </a:r>
                    </a:p>
                  </a:txBody>
                  <a:tcPr/>
                </a:tc>
                <a:extLst>
                  <a:ext uri="{0D108BD9-81ED-4DB2-BD59-A6C34878D82A}">
                    <a16:rowId xmlns:a16="http://schemas.microsoft.com/office/drawing/2014/main" val="3119719777"/>
                  </a:ext>
                </a:extLst>
              </a:tr>
              <a:tr h="370840">
                <a:tc>
                  <a:txBody>
                    <a:bodyPr/>
                    <a:lstStyle/>
                    <a:p>
                      <a:r>
                        <a:rPr lang="en-IN" dirty="0">
                          <a:latin typeface="Times New Roman" panose="02020603050405020304" pitchFamily="18" charset="0"/>
                          <a:cs typeface="Times New Roman" panose="02020603050405020304" pitchFamily="18" charset="0"/>
                        </a:rPr>
                        <a:t>Requirement Analysis</a:t>
                      </a:r>
                    </a:p>
                  </a:txBody>
                  <a:tcPr/>
                </a:tc>
                <a:tc>
                  <a:txBody>
                    <a:bodyPr/>
                    <a:lstStyle/>
                    <a:p>
                      <a:r>
                        <a:rPr lang="en-IN" dirty="0">
                          <a:latin typeface="Times New Roman" panose="02020603050405020304" pitchFamily="18" charset="0"/>
                          <a:cs typeface="Times New Roman" panose="02020603050405020304" pitchFamily="18" charset="0"/>
                        </a:rPr>
                        <a:t>2 Week</a:t>
                      </a:r>
                    </a:p>
                  </a:txBody>
                  <a:tcPr/>
                </a:tc>
                <a:extLst>
                  <a:ext uri="{0D108BD9-81ED-4DB2-BD59-A6C34878D82A}">
                    <a16:rowId xmlns:a16="http://schemas.microsoft.com/office/drawing/2014/main" val="1458871303"/>
                  </a:ext>
                </a:extLst>
              </a:tr>
              <a:tr h="370840">
                <a:tc>
                  <a:txBody>
                    <a:bodyPr/>
                    <a:lstStyle/>
                    <a:p>
                      <a:r>
                        <a:rPr lang="en-IN" dirty="0">
                          <a:latin typeface="Times New Roman" panose="02020603050405020304" pitchFamily="18" charset="0"/>
                          <a:cs typeface="Times New Roman" panose="02020603050405020304" pitchFamily="18" charset="0"/>
                        </a:rPr>
                        <a:t>Planning Risk</a:t>
                      </a:r>
                    </a:p>
                  </a:txBody>
                  <a:tcPr/>
                </a:tc>
                <a:tc>
                  <a:txBody>
                    <a:bodyPr/>
                    <a:lstStyle/>
                    <a:p>
                      <a:r>
                        <a:rPr lang="en-IN" dirty="0">
                          <a:latin typeface="Times New Roman" panose="02020603050405020304" pitchFamily="18" charset="0"/>
                          <a:cs typeface="Times New Roman" panose="02020603050405020304" pitchFamily="18" charset="0"/>
                        </a:rPr>
                        <a:t>2 Week</a:t>
                      </a:r>
                    </a:p>
                  </a:txBody>
                  <a:tcPr/>
                </a:tc>
                <a:extLst>
                  <a:ext uri="{0D108BD9-81ED-4DB2-BD59-A6C34878D82A}">
                    <a16:rowId xmlns:a16="http://schemas.microsoft.com/office/drawing/2014/main" val="135572221"/>
                  </a:ext>
                </a:extLst>
              </a:tr>
              <a:tr h="370840">
                <a:tc>
                  <a:txBody>
                    <a:bodyPr/>
                    <a:lstStyle/>
                    <a:p>
                      <a:r>
                        <a:rPr lang="en-IN" dirty="0">
                          <a:latin typeface="Times New Roman" panose="02020603050405020304" pitchFamily="18" charset="0"/>
                          <a:cs typeface="Times New Roman" panose="02020603050405020304" pitchFamily="18" charset="0"/>
                        </a:rPr>
                        <a:t>Designing</a:t>
                      </a:r>
                    </a:p>
                  </a:txBody>
                  <a:tcPr/>
                </a:tc>
                <a:tc>
                  <a:txBody>
                    <a:bodyPr/>
                    <a:lstStyle/>
                    <a:p>
                      <a:r>
                        <a:rPr lang="en-IN" dirty="0">
                          <a:latin typeface="Times New Roman" panose="02020603050405020304" pitchFamily="18" charset="0"/>
                          <a:cs typeface="Times New Roman" panose="02020603050405020304" pitchFamily="18" charset="0"/>
                        </a:rPr>
                        <a:t>2 Week</a:t>
                      </a:r>
                    </a:p>
                  </a:txBody>
                  <a:tcPr/>
                </a:tc>
                <a:extLst>
                  <a:ext uri="{0D108BD9-81ED-4DB2-BD59-A6C34878D82A}">
                    <a16:rowId xmlns:a16="http://schemas.microsoft.com/office/drawing/2014/main" val="2276827096"/>
                  </a:ext>
                </a:extLst>
              </a:tr>
              <a:tr h="370840">
                <a:tc>
                  <a:txBody>
                    <a:bodyPr/>
                    <a:lstStyle/>
                    <a:p>
                      <a:r>
                        <a:rPr lang="en-IN" dirty="0">
                          <a:latin typeface="Times New Roman" panose="02020603050405020304" pitchFamily="18" charset="0"/>
                          <a:cs typeface="Times New Roman" panose="02020603050405020304" pitchFamily="18" charset="0"/>
                        </a:rPr>
                        <a:t>Coding</a:t>
                      </a:r>
                    </a:p>
                  </a:txBody>
                  <a:tcPr/>
                </a:tc>
                <a:tc>
                  <a:txBody>
                    <a:bodyPr/>
                    <a:lstStyle/>
                    <a:p>
                      <a:r>
                        <a:rPr lang="en-IN" dirty="0">
                          <a:latin typeface="Times New Roman" panose="02020603050405020304" pitchFamily="18" charset="0"/>
                          <a:cs typeface="Times New Roman" panose="02020603050405020304" pitchFamily="18" charset="0"/>
                        </a:rPr>
                        <a:t>3 Week</a:t>
                      </a:r>
                    </a:p>
                  </a:txBody>
                  <a:tcPr/>
                </a:tc>
                <a:extLst>
                  <a:ext uri="{0D108BD9-81ED-4DB2-BD59-A6C34878D82A}">
                    <a16:rowId xmlns:a16="http://schemas.microsoft.com/office/drawing/2014/main" val="636752526"/>
                  </a:ext>
                </a:extLst>
              </a:tr>
              <a:tr h="370840">
                <a:tc>
                  <a:txBody>
                    <a:bodyPr/>
                    <a:lstStyle/>
                    <a:p>
                      <a:r>
                        <a:rPr lang="en-IN" dirty="0">
                          <a:latin typeface="Times New Roman" panose="02020603050405020304" pitchFamily="18" charset="0"/>
                          <a:cs typeface="Times New Roman" panose="02020603050405020304" pitchFamily="18" charset="0"/>
                        </a:rPr>
                        <a:t>Testing</a:t>
                      </a:r>
                    </a:p>
                  </a:txBody>
                  <a:tcPr/>
                </a:tc>
                <a:tc>
                  <a:txBody>
                    <a:bodyPr/>
                    <a:lstStyle/>
                    <a:p>
                      <a:r>
                        <a:rPr lang="en-IN" dirty="0">
                          <a:latin typeface="Times New Roman" panose="02020603050405020304" pitchFamily="18" charset="0"/>
                          <a:cs typeface="Times New Roman" panose="02020603050405020304" pitchFamily="18" charset="0"/>
                        </a:rPr>
                        <a:t>1 Week</a:t>
                      </a:r>
                    </a:p>
                  </a:txBody>
                  <a:tcPr/>
                </a:tc>
                <a:extLst>
                  <a:ext uri="{0D108BD9-81ED-4DB2-BD59-A6C34878D82A}">
                    <a16:rowId xmlns:a16="http://schemas.microsoft.com/office/drawing/2014/main" val="2472649768"/>
                  </a:ext>
                </a:extLst>
              </a:tr>
              <a:tr h="370840">
                <a:tc>
                  <a:txBody>
                    <a:bodyPr/>
                    <a:lstStyle/>
                    <a:p>
                      <a:r>
                        <a:rPr lang="en-IN" dirty="0">
                          <a:latin typeface="Times New Roman" panose="02020603050405020304" pitchFamily="18" charset="0"/>
                          <a:cs typeface="Times New Roman" panose="02020603050405020304" pitchFamily="18" charset="0"/>
                        </a:rPr>
                        <a:t>Documentation</a:t>
                      </a:r>
                    </a:p>
                  </a:txBody>
                  <a:tcPr/>
                </a:tc>
                <a:tc>
                  <a:txBody>
                    <a:bodyPr/>
                    <a:lstStyle/>
                    <a:p>
                      <a:r>
                        <a:rPr lang="en-IN" dirty="0">
                          <a:latin typeface="Times New Roman" panose="02020603050405020304" pitchFamily="18" charset="0"/>
                          <a:cs typeface="Times New Roman" panose="02020603050405020304" pitchFamily="18" charset="0"/>
                        </a:rPr>
                        <a:t>2 Week</a:t>
                      </a:r>
                    </a:p>
                  </a:txBody>
                  <a:tcPr/>
                </a:tc>
                <a:extLst>
                  <a:ext uri="{0D108BD9-81ED-4DB2-BD59-A6C34878D82A}">
                    <a16:rowId xmlns:a16="http://schemas.microsoft.com/office/drawing/2014/main" val="144152029"/>
                  </a:ext>
                </a:extLst>
              </a:tr>
            </a:tbl>
          </a:graphicData>
        </a:graphic>
      </p:graphicFrame>
    </p:spTree>
    <p:extLst>
      <p:ext uri="{BB962C8B-B14F-4D97-AF65-F5344CB8AC3E}">
        <p14:creationId xmlns:p14="http://schemas.microsoft.com/office/powerpoint/2010/main" val="303784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4AF4-AE97-4D6C-A59F-286F1CB76EFA}"/>
              </a:ext>
            </a:extLst>
          </p:cNvPr>
          <p:cNvSpPr>
            <a:spLocks noGrp="1"/>
          </p:cNvSpPr>
          <p:nvPr>
            <p:ph type="title"/>
          </p:nvPr>
        </p:nvSpPr>
        <p:spPr>
          <a:xfrm>
            <a:off x="2592925" y="624110"/>
            <a:ext cx="8911687" cy="962094"/>
          </a:xfrm>
        </p:spPr>
        <p:txBody>
          <a:bodyPr>
            <a:normAutofit/>
          </a:bodyPr>
          <a:lstStyle/>
          <a:p>
            <a:pPr algn="ctr"/>
            <a:r>
              <a:rPr lang="en-US" sz="4800" dirty="0">
                <a:solidFill>
                  <a:schemeClr val="accent2">
                    <a:lumMod val="50000"/>
                  </a:schemeClr>
                </a:solidFill>
                <a:latin typeface="Times New Roman" pitchFamily="18" charset="0"/>
                <a:cs typeface="Times New Roman" pitchFamily="18" charset="0"/>
              </a:rPr>
              <a:t>PROBLEM DEFINATION</a:t>
            </a:r>
            <a:endParaRPr lang="en-IN" sz="4800" dirty="0">
              <a:solidFill>
                <a:schemeClr val="accent2">
                  <a:lumMod val="50000"/>
                </a:schemeClr>
              </a:solidFill>
            </a:endParaRPr>
          </a:p>
        </p:txBody>
      </p:sp>
      <p:sp>
        <p:nvSpPr>
          <p:cNvPr id="5" name="TextBox 4">
            <a:extLst>
              <a:ext uri="{FF2B5EF4-FFF2-40B4-BE49-F238E27FC236}">
                <a16:creationId xmlns:a16="http://schemas.microsoft.com/office/drawing/2014/main" id="{C2A98E13-6C5E-E7DB-EEAB-81C80879E091}"/>
              </a:ext>
            </a:extLst>
          </p:cNvPr>
          <p:cNvSpPr txBox="1"/>
          <p:nvPr/>
        </p:nvSpPr>
        <p:spPr>
          <a:xfrm>
            <a:off x="1828800" y="2017059"/>
            <a:ext cx="9466729" cy="4009624"/>
          </a:xfrm>
          <a:prstGeom prst="rect">
            <a:avLst/>
          </a:prstGeom>
          <a:noFill/>
        </p:spPr>
        <p:txBody>
          <a:bodyPr wrap="square" rtlCol="0">
            <a:spAutoFit/>
          </a:bodyPr>
          <a:lstStyle/>
          <a:p>
            <a:pPr marL="342900" lvl="0" indent="-342900" algn="just">
              <a:lnSpc>
                <a:spcPct val="106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the present system all work is done on paper. It takes long process to get the appointments of the doctors. Patients need to go to the hospital and get the appointments of the doctors which will consume patient’s time and money.</a:t>
            </a:r>
          </a:p>
          <a:p>
            <a:pPr marL="228600" algn="just">
              <a:lnSpc>
                <a:spcPct val="106000"/>
              </a:lnSpc>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existing situation, people stand in long queues and still people have no appointment? That happens when you choose offline appointments.</a:t>
            </a:r>
          </a:p>
          <a:p>
            <a:pPr lvl="0" algn="just">
              <a:lnSpc>
                <a:spcPct val="107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Whereas in online appointment is easy and also less hectic. People can book doctor appointment 24X7 at anywhere.</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With the world running fast, no one really waits for anyone else, people things to happen quickly and offline appointment take lot of time.</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9190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72E0C-1494-4C7E-A47C-1FFA32E21777}"/>
              </a:ext>
            </a:extLst>
          </p:cNvPr>
          <p:cNvSpPr>
            <a:spLocks noGrp="1"/>
          </p:cNvSpPr>
          <p:nvPr>
            <p:ph type="title"/>
          </p:nvPr>
        </p:nvSpPr>
        <p:spPr>
          <a:xfrm>
            <a:off x="2591335" y="676255"/>
            <a:ext cx="8911687" cy="935739"/>
          </a:xfrm>
        </p:spPr>
        <p:txBody>
          <a:bodyPr>
            <a:normAutofit/>
          </a:bodyPr>
          <a:lstStyle/>
          <a:p>
            <a:pPr algn="ctr"/>
            <a:r>
              <a:rPr lang="en-US" sz="4800" dirty="0">
                <a:solidFill>
                  <a:schemeClr val="accent2">
                    <a:lumMod val="50000"/>
                  </a:schemeClr>
                </a:solidFill>
                <a:latin typeface="Times New Roman" pitchFamily="18" charset="0"/>
                <a:cs typeface="Times New Roman" pitchFamily="18" charset="0"/>
              </a:rPr>
              <a:t>SOFTWARE REQUIREMENT</a:t>
            </a:r>
            <a:endParaRPr lang="en-IN" sz="4800" dirty="0">
              <a:solidFill>
                <a:schemeClr val="accent2">
                  <a:lumMod val="50000"/>
                </a:schemeClr>
              </a:solidFill>
            </a:endParaRPr>
          </a:p>
        </p:txBody>
      </p:sp>
      <p:graphicFrame>
        <p:nvGraphicFramePr>
          <p:cNvPr id="9" name="Table 8">
            <a:extLst>
              <a:ext uri="{FF2B5EF4-FFF2-40B4-BE49-F238E27FC236}">
                <a16:creationId xmlns:a16="http://schemas.microsoft.com/office/drawing/2014/main" id="{E7349BC5-DEAB-D6DB-5084-170AEC5F7D14}"/>
              </a:ext>
            </a:extLst>
          </p:cNvPr>
          <p:cNvGraphicFramePr>
            <a:graphicFrameLocks noGrp="1"/>
          </p:cNvGraphicFramePr>
          <p:nvPr>
            <p:extLst>
              <p:ext uri="{D42A27DB-BD31-4B8C-83A1-F6EECF244321}">
                <p14:modId xmlns:p14="http://schemas.microsoft.com/office/powerpoint/2010/main" val="478045892"/>
              </p:ext>
            </p:extLst>
          </p:nvPr>
        </p:nvGraphicFramePr>
        <p:xfrm>
          <a:off x="2983179" y="2398058"/>
          <a:ext cx="8128000" cy="3403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91066737"/>
                    </a:ext>
                  </a:extLst>
                </a:gridCol>
                <a:gridCol w="4064000">
                  <a:extLst>
                    <a:ext uri="{9D8B030D-6E8A-4147-A177-3AD203B41FA5}">
                      <a16:colId xmlns:a16="http://schemas.microsoft.com/office/drawing/2014/main" val="2529360939"/>
                    </a:ext>
                  </a:extLst>
                </a:gridCol>
              </a:tblGrid>
              <a:tr h="370840">
                <a:tc>
                  <a:txBody>
                    <a:bodyPr/>
                    <a:lstStyle/>
                    <a:p>
                      <a:r>
                        <a:rPr lang="en-IN" u="sng" dirty="0"/>
                        <a:t>ITEM</a:t>
                      </a:r>
                    </a:p>
                  </a:txBody>
                  <a:tcPr/>
                </a:tc>
                <a:tc>
                  <a:txBody>
                    <a:bodyPr/>
                    <a:lstStyle/>
                    <a:p>
                      <a:r>
                        <a:rPr lang="en-IN" u="sng" dirty="0"/>
                        <a:t>VERSION</a:t>
                      </a:r>
                    </a:p>
                  </a:txBody>
                  <a:tcPr/>
                </a:tc>
                <a:extLst>
                  <a:ext uri="{0D108BD9-81ED-4DB2-BD59-A6C34878D82A}">
                    <a16:rowId xmlns:a16="http://schemas.microsoft.com/office/drawing/2014/main" val="4134148847"/>
                  </a:ext>
                </a:extLst>
              </a:tr>
              <a:tr h="370840">
                <a:tc>
                  <a:txBody>
                    <a:bodyPr/>
                    <a:lstStyle/>
                    <a:p>
                      <a:r>
                        <a:rPr lang="en-IN" dirty="0">
                          <a:latin typeface="Times New Roman" panose="02020603050405020304" pitchFamily="18" charset="0"/>
                          <a:cs typeface="Times New Roman" panose="02020603050405020304" pitchFamily="18" charset="0"/>
                        </a:rPr>
                        <a:t>Browser</a:t>
                      </a:r>
                    </a:p>
                  </a:txBody>
                  <a:tcPr/>
                </a:tc>
                <a:tc>
                  <a:txBody>
                    <a:bodyPr/>
                    <a:lstStyle/>
                    <a:p>
                      <a:r>
                        <a:rPr lang="en-IN" sz="1800" kern="1200" dirty="0">
                          <a:solidFill>
                            <a:schemeClr val="dk1"/>
                          </a:solidFill>
                          <a:effectLst/>
                          <a:latin typeface="Times New Roman" panose="02020603050405020304" pitchFamily="18" charset="0"/>
                          <a:ea typeface="+mn-ea"/>
                          <a:cs typeface="Times New Roman" panose="02020603050405020304" pitchFamily="18" charset="0"/>
                        </a:rPr>
                        <a:t>Google Chrome, Mozilla Firefox, Internet Explorer.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696846"/>
                  </a:ext>
                </a:extLst>
              </a:tr>
              <a:tr h="370840">
                <a:tc>
                  <a:txBody>
                    <a:bodyPr/>
                    <a:lstStyle/>
                    <a:p>
                      <a:r>
                        <a:rPr lang="en-IN" dirty="0">
                          <a:latin typeface="Times New Roman" panose="02020603050405020304" pitchFamily="18" charset="0"/>
                          <a:cs typeface="Times New Roman" panose="02020603050405020304" pitchFamily="18" charset="0"/>
                        </a:rPr>
                        <a:t>Operating System</a:t>
                      </a:r>
                    </a:p>
                  </a:txBody>
                  <a:tcPr/>
                </a:tc>
                <a:tc>
                  <a:txBody>
                    <a:bodyPr/>
                    <a:lstStyle/>
                    <a:p>
                      <a:r>
                        <a:rPr lang="en-IN" sz="1800" kern="1200" dirty="0">
                          <a:solidFill>
                            <a:schemeClr val="dk1"/>
                          </a:solidFill>
                          <a:effectLst/>
                          <a:latin typeface="Times New Roman" panose="02020603050405020304" pitchFamily="18" charset="0"/>
                          <a:ea typeface="+mn-ea"/>
                          <a:cs typeface="Times New Roman" panose="02020603050405020304" pitchFamily="18" charset="0"/>
                        </a:rPr>
                        <a:t>Windows 7 &amp; above.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07212840"/>
                  </a:ext>
                </a:extLst>
              </a:tr>
              <a:tr h="370840">
                <a:tc>
                  <a:txBody>
                    <a:bodyPr/>
                    <a:lstStyle/>
                    <a:p>
                      <a:r>
                        <a:rPr lang="en-IN" dirty="0">
                          <a:latin typeface="Times New Roman" panose="02020603050405020304" pitchFamily="18" charset="0"/>
                          <a:cs typeface="Times New Roman" panose="02020603050405020304" pitchFamily="18" charset="0"/>
                        </a:rPr>
                        <a:t>Front-End</a:t>
                      </a:r>
                    </a:p>
                  </a:txBody>
                  <a:tcPr/>
                </a:tc>
                <a:tc>
                  <a:txBody>
                    <a:bodyPr/>
                    <a:lstStyle/>
                    <a:p>
                      <a:r>
                        <a:rPr lang="en-IN" dirty="0">
                          <a:latin typeface="Times New Roman" panose="02020603050405020304" pitchFamily="18" charset="0"/>
                          <a:cs typeface="Times New Roman" panose="02020603050405020304" pitchFamily="18" charset="0"/>
                        </a:rPr>
                        <a:t>PHP [5.6]</a:t>
                      </a:r>
                    </a:p>
                  </a:txBody>
                  <a:tcPr/>
                </a:tc>
                <a:extLst>
                  <a:ext uri="{0D108BD9-81ED-4DB2-BD59-A6C34878D82A}">
                    <a16:rowId xmlns:a16="http://schemas.microsoft.com/office/drawing/2014/main" val="2657192376"/>
                  </a:ext>
                </a:extLst>
              </a:tr>
              <a:tr h="370840">
                <a:tc>
                  <a:txBody>
                    <a:bodyPr/>
                    <a:lstStyle/>
                    <a:p>
                      <a:r>
                        <a:rPr lang="en-IN" dirty="0">
                          <a:latin typeface="Times New Roman" panose="02020603050405020304" pitchFamily="18" charset="0"/>
                          <a:cs typeface="Times New Roman" panose="02020603050405020304" pitchFamily="18" charset="0"/>
                        </a:rPr>
                        <a:t>Back-End</a:t>
                      </a:r>
                    </a:p>
                  </a:txBody>
                  <a:tcPr/>
                </a:tc>
                <a:tc>
                  <a:txBody>
                    <a:bodyPr/>
                    <a:lstStyle/>
                    <a:p>
                      <a:r>
                        <a:rPr lang="en-IN" dirty="0">
                          <a:latin typeface="Times New Roman" panose="02020603050405020304" pitchFamily="18" charset="0"/>
                          <a:cs typeface="Times New Roman" panose="02020603050405020304" pitchFamily="18" charset="0"/>
                        </a:rPr>
                        <a:t>MYSQL [5.7]</a:t>
                      </a:r>
                    </a:p>
                  </a:txBody>
                  <a:tcPr/>
                </a:tc>
                <a:extLst>
                  <a:ext uri="{0D108BD9-81ED-4DB2-BD59-A6C34878D82A}">
                    <a16:rowId xmlns:a16="http://schemas.microsoft.com/office/drawing/2014/main" val="3976587847"/>
                  </a:ext>
                </a:extLst>
              </a:tr>
              <a:tr h="370840">
                <a:tc>
                  <a:txBody>
                    <a:bodyPr/>
                    <a:lstStyle/>
                    <a:p>
                      <a:r>
                        <a:rPr lang="en-IN" dirty="0">
                          <a:latin typeface="Times New Roman" panose="02020603050405020304" pitchFamily="18" charset="0"/>
                          <a:cs typeface="Times New Roman" panose="02020603050405020304" pitchFamily="18" charset="0"/>
                        </a:rPr>
                        <a:t>Software</a:t>
                      </a:r>
                    </a:p>
                  </a:txBody>
                  <a:tcPr/>
                </a:tc>
                <a:tc>
                  <a:txBody>
                    <a:bodyPr/>
                    <a:lstStyle/>
                    <a:p>
                      <a:r>
                        <a:rPr lang="en-IN" sz="1800" kern="1200" dirty="0">
                          <a:solidFill>
                            <a:schemeClr val="dk1"/>
                          </a:solidFill>
                          <a:effectLst/>
                          <a:latin typeface="Times New Roman" panose="02020603050405020304" pitchFamily="18" charset="0"/>
                          <a:ea typeface="+mn-ea"/>
                          <a:cs typeface="Times New Roman" panose="02020603050405020304" pitchFamily="18" charset="0"/>
                        </a:rPr>
                        <a:t>WampServer [3.2.3], </a:t>
                      </a:r>
                      <a:r>
                        <a:rPr lang="en-IN" sz="1800" kern="1200" dirty="0" err="1">
                          <a:solidFill>
                            <a:schemeClr val="dk1"/>
                          </a:solidFill>
                          <a:effectLst/>
                          <a:latin typeface="Times New Roman" panose="02020603050405020304" pitchFamily="18" charset="0"/>
                          <a:ea typeface="+mn-ea"/>
                          <a:cs typeface="Times New Roman" panose="02020603050405020304" pitchFamily="18" charset="0"/>
                        </a:rPr>
                        <a:t>Xamppserver</a:t>
                      </a:r>
                      <a:r>
                        <a:rPr lang="en-IN" sz="1800" kern="1200" dirty="0">
                          <a:solidFill>
                            <a:schemeClr val="dk1"/>
                          </a:solidFill>
                          <a:effectLst/>
                          <a:latin typeface="Times New Roman" panose="02020603050405020304" pitchFamily="18" charset="0"/>
                          <a:ea typeface="+mn-ea"/>
                          <a:cs typeface="Times New Roman" panose="02020603050405020304" pitchFamily="18" charset="0"/>
                        </a:rPr>
                        <a:t> [7.4.28-0], Notepad++ [8.2.1].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9758894"/>
                  </a:ext>
                </a:extLst>
              </a:tr>
              <a:tr h="370840">
                <a:tc>
                  <a:txBody>
                    <a:bodyPr/>
                    <a:lstStyle/>
                    <a:p>
                      <a:r>
                        <a:rPr lang="en-IN" dirty="0">
                          <a:latin typeface="Times New Roman" panose="02020603050405020304" pitchFamily="18" charset="0"/>
                          <a:cs typeface="Times New Roman" panose="02020603050405020304" pitchFamily="18" charset="0"/>
                        </a:rPr>
                        <a:t>Design</a:t>
                      </a:r>
                    </a:p>
                  </a:txBody>
                  <a:tcPr/>
                </a:tc>
                <a:tc>
                  <a:txBody>
                    <a:bodyPr/>
                    <a:lstStyle/>
                    <a:p>
                      <a:r>
                        <a:rPr lang="en-IN" sz="1800" kern="1200" dirty="0">
                          <a:solidFill>
                            <a:schemeClr val="dk1"/>
                          </a:solidFill>
                          <a:effectLst/>
                          <a:latin typeface="Times New Roman" panose="02020603050405020304" pitchFamily="18" charset="0"/>
                          <a:ea typeface="+mn-ea"/>
                          <a:cs typeface="Times New Roman" panose="02020603050405020304" pitchFamily="18" charset="0"/>
                        </a:rPr>
                        <a:t>HTML [4.01], CSS [3], JavaScript [ES6], jQuery [3], Bootstrap [5].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24037521"/>
                  </a:ext>
                </a:extLst>
              </a:tr>
            </a:tbl>
          </a:graphicData>
        </a:graphic>
      </p:graphicFrame>
    </p:spTree>
    <p:extLst>
      <p:ext uri="{BB962C8B-B14F-4D97-AF65-F5344CB8AC3E}">
        <p14:creationId xmlns:p14="http://schemas.microsoft.com/office/powerpoint/2010/main" val="264502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FA4AA-8C2A-4B82-B184-F9C888CBB92E}"/>
              </a:ext>
            </a:extLst>
          </p:cNvPr>
          <p:cNvSpPr>
            <a:spLocks noGrp="1"/>
          </p:cNvSpPr>
          <p:nvPr>
            <p:ph type="title"/>
          </p:nvPr>
        </p:nvSpPr>
        <p:spPr>
          <a:xfrm>
            <a:off x="2592925" y="695828"/>
            <a:ext cx="8911687" cy="698663"/>
          </a:xfrm>
        </p:spPr>
        <p:txBody>
          <a:bodyPr>
            <a:noAutofit/>
          </a:bodyPr>
          <a:lstStyle/>
          <a:p>
            <a:r>
              <a:rPr lang="en-IN" sz="4800" dirty="0">
                <a:solidFill>
                  <a:schemeClr val="accent2">
                    <a:lumMod val="50000"/>
                  </a:schemeClr>
                </a:solidFill>
                <a:latin typeface="Times New Roman" panose="02020603050405020304" pitchFamily="18" charset="0"/>
                <a:cs typeface="Times New Roman" panose="02020603050405020304" pitchFamily="18" charset="0"/>
              </a:rPr>
              <a:t>HARDWARE REQUIREMENT</a:t>
            </a:r>
          </a:p>
        </p:txBody>
      </p:sp>
      <p:graphicFrame>
        <p:nvGraphicFramePr>
          <p:cNvPr id="10" name="Table 10">
            <a:extLst>
              <a:ext uri="{FF2B5EF4-FFF2-40B4-BE49-F238E27FC236}">
                <a16:creationId xmlns:a16="http://schemas.microsoft.com/office/drawing/2014/main" id="{91932268-D4E2-AC9D-F4D9-C10EBAB0ECE6}"/>
              </a:ext>
            </a:extLst>
          </p:cNvPr>
          <p:cNvGraphicFramePr>
            <a:graphicFrameLocks noGrp="1"/>
          </p:cNvGraphicFramePr>
          <p:nvPr>
            <p:extLst>
              <p:ext uri="{D42A27DB-BD31-4B8C-83A1-F6EECF244321}">
                <p14:modId xmlns:p14="http://schemas.microsoft.com/office/powerpoint/2010/main" val="3270627984"/>
              </p:ext>
            </p:extLst>
          </p:nvPr>
        </p:nvGraphicFramePr>
        <p:xfrm>
          <a:off x="2984768" y="2055407"/>
          <a:ext cx="8127999" cy="1752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02545609"/>
                    </a:ext>
                  </a:extLst>
                </a:gridCol>
                <a:gridCol w="2709333">
                  <a:extLst>
                    <a:ext uri="{9D8B030D-6E8A-4147-A177-3AD203B41FA5}">
                      <a16:colId xmlns:a16="http://schemas.microsoft.com/office/drawing/2014/main" val="78985207"/>
                    </a:ext>
                  </a:extLst>
                </a:gridCol>
                <a:gridCol w="2709333">
                  <a:extLst>
                    <a:ext uri="{9D8B030D-6E8A-4147-A177-3AD203B41FA5}">
                      <a16:colId xmlns:a16="http://schemas.microsoft.com/office/drawing/2014/main" val="563296560"/>
                    </a:ext>
                  </a:extLst>
                </a:gridCol>
              </a:tblGrid>
              <a:tr h="370840">
                <a:tc>
                  <a:txBody>
                    <a:bodyPr/>
                    <a:lstStyle/>
                    <a:p>
                      <a:r>
                        <a:rPr lang="en-IN" u="sng" dirty="0"/>
                        <a:t>ITEM</a:t>
                      </a:r>
                    </a:p>
                  </a:txBody>
                  <a:tcPr/>
                </a:tc>
                <a:tc>
                  <a:txBody>
                    <a:bodyPr/>
                    <a:lstStyle/>
                    <a:p>
                      <a:r>
                        <a:rPr lang="en-IN" u="sng" dirty="0"/>
                        <a:t>MINIMUM REQUIREMENT</a:t>
                      </a:r>
                    </a:p>
                  </a:txBody>
                  <a:tcPr/>
                </a:tc>
                <a:tc>
                  <a:txBody>
                    <a:bodyPr/>
                    <a:lstStyle/>
                    <a:p>
                      <a:r>
                        <a:rPr lang="en-IN" dirty="0"/>
                        <a:t>RECOMMANDED</a:t>
                      </a:r>
                    </a:p>
                  </a:txBody>
                  <a:tcPr/>
                </a:tc>
                <a:extLst>
                  <a:ext uri="{0D108BD9-81ED-4DB2-BD59-A6C34878D82A}">
                    <a16:rowId xmlns:a16="http://schemas.microsoft.com/office/drawing/2014/main" val="1299221190"/>
                  </a:ext>
                </a:extLst>
              </a:tr>
              <a:tr h="370840">
                <a:tc>
                  <a:txBody>
                    <a:bodyPr/>
                    <a:lstStyle/>
                    <a:p>
                      <a:r>
                        <a:rPr lang="en-IN" dirty="0">
                          <a:latin typeface="Times New Roman" panose="02020603050405020304" pitchFamily="18" charset="0"/>
                          <a:cs typeface="Times New Roman" panose="02020603050405020304" pitchFamily="18" charset="0"/>
                        </a:rPr>
                        <a:t>RAM</a:t>
                      </a:r>
                    </a:p>
                  </a:txBody>
                  <a:tcPr/>
                </a:tc>
                <a:tc>
                  <a:txBody>
                    <a:bodyPr/>
                    <a:lstStyle/>
                    <a:p>
                      <a:r>
                        <a:rPr lang="en-IN" dirty="0">
                          <a:latin typeface="Times New Roman" panose="02020603050405020304" pitchFamily="18" charset="0"/>
                          <a:cs typeface="Times New Roman" panose="02020603050405020304" pitchFamily="18" charset="0"/>
                        </a:rPr>
                        <a:t>4GB</a:t>
                      </a:r>
                    </a:p>
                  </a:txBody>
                  <a:tcPr/>
                </a:tc>
                <a:tc>
                  <a:txBody>
                    <a:bodyPr/>
                    <a:lstStyle/>
                    <a:p>
                      <a:r>
                        <a:rPr lang="en-IN" dirty="0">
                          <a:latin typeface="Times New Roman" panose="02020603050405020304" pitchFamily="18" charset="0"/>
                          <a:cs typeface="Times New Roman" panose="02020603050405020304" pitchFamily="18" charset="0"/>
                        </a:rPr>
                        <a:t>8GB</a:t>
                      </a:r>
                    </a:p>
                  </a:txBody>
                  <a:tcPr/>
                </a:tc>
                <a:extLst>
                  <a:ext uri="{0D108BD9-81ED-4DB2-BD59-A6C34878D82A}">
                    <a16:rowId xmlns:a16="http://schemas.microsoft.com/office/drawing/2014/main" val="2709756135"/>
                  </a:ext>
                </a:extLst>
              </a:tr>
              <a:tr h="370840">
                <a:tc>
                  <a:txBody>
                    <a:bodyPr/>
                    <a:lstStyle/>
                    <a:p>
                      <a:r>
                        <a:rPr lang="en-IN" dirty="0">
                          <a:latin typeface="Times New Roman" panose="02020603050405020304" pitchFamily="18" charset="0"/>
                          <a:cs typeface="Times New Roman" panose="02020603050405020304" pitchFamily="18" charset="0"/>
                        </a:rPr>
                        <a:t>Processor</a:t>
                      </a:r>
                    </a:p>
                  </a:txBody>
                  <a:tcPr/>
                </a:tc>
                <a:tc>
                  <a:txBody>
                    <a:bodyPr/>
                    <a:lstStyle/>
                    <a:p>
                      <a:r>
                        <a:rPr lang="en-IN" dirty="0">
                          <a:latin typeface="Times New Roman" panose="02020603050405020304" pitchFamily="18" charset="0"/>
                          <a:cs typeface="Times New Roman" panose="02020603050405020304" pitchFamily="18" charset="0"/>
                        </a:rPr>
                        <a:t>Intel-I3</a:t>
                      </a:r>
                    </a:p>
                  </a:txBody>
                  <a:tcPr/>
                </a:tc>
                <a:tc>
                  <a:txBody>
                    <a:bodyPr/>
                    <a:lstStyle/>
                    <a:p>
                      <a:r>
                        <a:rPr lang="en-IN" dirty="0">
                          <a:latin typeface="Times New Roman" panose="02020603050405020304" pitchFamily="18" charset="0"/>
                          <a:cs typeface="Times New Roman" panose="02020603050405020304" pitchFamily="18" charset="0"/>
                        </a:rPr>
                        <a:t>Intel-I5</a:t>
                      </a:r>
                    </a:p>
                  </a:txBody>
                  <a:tcPr/>
                </a:tc>
                <a:extLst>
                  <a:ext uri="{0D108BD9-81ED-4DB2-BD59-A6C34878D82A}">
                    <a16:rowId xmlns:a16="http://schemas.microsoft.com/office/drawing/2014/main" val="2415914800"/>
                  </a:ext>
                </a:extLst>
              </a:tr>
              <a:tr h="370840">
                <a:tc>
                  <a:txBody>
                    <a:bodyPr/>
                    <a:lstStyle/>
                    <a:p>
                      <a:r>
                        <a:rPr lang="en-IN" dirty="0">
                          <a:latin typeface="Times New Roman" panose="02020603050405020304" pitchFamily="18" charset="0"/>
                          <a:cs typeface="Times New Roman" panose="02020603050405020304" pitchFamily="18" charset="0"/>
                        </a:rPr>
                        <a:t>Hard-disc Space</a:t>
                      </a:r>
                    </a:p>
                  </a:txBody>
                  <a:tcPr/>
                </a:tc>
                <a:tc>
                  <a:txBody>
                    <a:bodyPr/>
                    <a:lstStyle/>
                    <a:p>
                      <a:r>
                        <a:rPr lang="en-IN" dirty="0">
                          <a:latin typeface="Times New Roman" panose="02020603050405020304" pitchFamily="18" charset="0"/>
                          <a:cs typeface="Times New Roman" panose="02020603050405020304" pitchFamily="18" charset="0"/>
                        </a:rPr>
                        <a:t>80GB</a:t>
                      </a:r>
                    </a:p>
                  </a:txBody>
                  <a:tcPr/>
                </a:tc>
                <a:tc>
                  <a:txBody>
                    <a:bodyPr/>
                    <a:lstStyle/>
                    <a:p>
                      <a:r>
                        <a:rPr lang="en-IN" dirty="0">
                          <a:latin typeface="Times New Roman" panose="02020603050405020304" pitchFamily="18" charset="0"/>
                          <a:cs typeface="Times New Roman" panose="02020603050405020304" pitchFamily="18" charset="0"/>
                        </a:rPr>
                        <a:t>80GB &amp; above.</a:t>
                      </a:r>
                    </a:p>
                  </a:txBody>
                  <a:tcPr/>
                </a:tc>
                <a:extLst>
                  <a:ext uri="{0D108BD9-81ED-4DB2-BD59-A6C34878D82A}">
                    <a16:rowId xmlns:a16="http://schemas.microsoft.com/office/drawing/2014/main" val="3232582190"/>
                  </a:ext>
                </a:extLst>
              </a:tr>
            </a:tbl>
          </a:graphicData>
        </a:graphic>
      </p:graphicFrame>
    </p:spTree>
    <p:extLst>
      <p:ext uri="{BB962C8B-B14F-4D97-AF65-F5344CB8AC3E}">
        <p14:creationId xmlns:p14="http://schemas.microsoft.com/office/powerpoint/2010/main" val="8497553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docProps/app.xml><?xml version="1.0" encoding="utf-8"?>
<Properties xmlns="http://schemas.openxmlformats.org/officeDocument/2006/extended-properties" xmlns:vt="http://schemas.openxmlformats.org/officeDocument/2006/docPropsVTypes">
  <Template>Parallax</Template>
  <TotalTime>652</TotalTime>
  <Words>4565</Words>
  <Application>Microsoft Office PowerPoint</Application>
  <PresentationFormat>Widescreen</PresentationFormat>
  <Paragraphs>820</Paragraphs>
  <Slides>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Corbel</vt:lpstr>
      <vt:lpstr>Courier New</vt:lpstr>
      <vt:lpstr>Symbol</vt:lpstr>
      <vt:lpstr>Times New Roman</vt:lpstr>
      <vt:lpstr>Wingdings</vt:lpstr>
      <vt:lpstr>Parallax</vt:lpstr>
      <vt:lpstr>                        Shree Swaminarayan College of Computer Science                                                     (Affiliated to M.K Bhavnagar University)   </vt:lpstr>
      <vt:lpstr>BACKGROUND</vt:lpstr>
      <vt:lpstr>OBJECTIVE OF SYSTEM</vt:lpstr>
      <vt:lpstr>PURPOSE </vt:lpstr>
      <vt:lpstr>SCOPE</vt:lpstr>
      <vt:lpstr>PLANNING &amp; SCHEDULING</vt:lpstr>
      <vt:lpstr>PROBLEM DEFINATION</vt:lpstr>
      <vt:lpstr>SOFTWARE REQUIREMENT</vt:lpstr>
      <vt:lpstr>HARDWARE REQUIREMENT</vt:lpstr>
      <vt:lpstr>PowerPoint Presentation</vt:lpstr>
      <vt:lpstr>DFD :- CONTEXT LEVEL [DATA FLOW DAIGRAM]</vt:lpstr>
      <vt:lpstr>DFD :- LEVEL 1 [ADMIN SIDE]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urmi saliya</dc:creator>
  <cp:lastModifiedBy>urmi saliya</cp:lastModifiedBy>
  <cp:revision>108</cp:revision>
  <dcterms:created xsi:type="dcterms:W3CDTF">2021-06-02T05:21:38Z</dcterms:created>
  <dcterms:modified xsi:type="dcterms:W3CDTF">2023-04-02T09:34:42Z</dcterms:modified>
</cp:coreProperties>
</file>